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2"/>
  </p:notesMasterIdLst>
  <p:sldIdLst>
    <p:sldId id="256" r:id="rId2"/>
    <p:sldId id="257" r:id="rId3"/>
    <p:sldId id="258" r:id="rId4"/>
    <p:sldId id="272" r:id="rId5"/>
    <p:sldId id="273" r:id="rId6"/>
    <p:sldId id="259" r:id="rId7"/>
    <p:sldId id="260" r:id="rId8"/>
    <p:sldId id="263" r:id="rId9"/>
    <p:sldId id="264" r:id="rId10"/>
    <p:sldId id="265" r:id="rId11"/>
    <p:sldId id="277" r:id="rId12"/>
    <p:sldId id="267" r:id="rId13"/>
    <p:sldId id="262" r:id="rId14"/>
    <p:sldId id="268" r:id="rId15"/>
    <p:sldId id="269" r:id="rId16"/>
    <p:sldId id="270" r:id="rId17"/>
    <p:sldId id="271"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7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5E9-53D7-4BF7-B9A5-05E697BDADC0}" type="datetimeFigureOut">
              <a:rPr lang="en-US" smtClean="0"/>
              <a:t>4/5/2024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A651D-4E56-47EB-998C-C0BD1ABADC45}" type="slidenum">
              <a:rPr lang="en-US" smtClean="0"/>
              <a:t>‹#›</a:t>
            </a:fld>
            <a:endParaRPr lang="en-US"/>
          </a:p>
        </p:txBody>
      </p:sp>
    </p:spTree>
    <p:extLst>
      <p:ext uri="{BB962C8B-B14F-4D97-AF65-F5344CB8AC3E}">
        <p14:creationId xmlns:p14="http://schemas.microsoft.com/office/powerpoint/2010/main" val="89053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altLang="en-US"/>
              <a:t>Give a brief overview of the presentation. Describe the major focus of the presentation and why it is important.</a:t>
            </a:r>
          </a:p>
          <a:p>
            <a:pPr>
              <a:lnSpc>
                <a:spcPct val="80000"/>
              </a:lnSpc>
              <a:spcBef>
                <a:spcPct val="0"/>
              </a:spcBef>
            </a:pPr>
            <a:r>
              <a:rPr lang="en-US" altLang="en-US"/>
              <a:t>Introduce each of the major topics.</a:t>
            </a:r>
          </a:p>
          <a:p>
            <a:pPr>
              <a:spcBef>
                <a:spcPct val="0"/>
              </a:spcBef>
            </a:pPr>
            <a:r>
              <a:rPr lang="en-US" altLang="en-US"/>
              <a:t>To provide a road map for the audience, you can repeat this Overview slide throughout the presentation, highlighting the particular topic you will discuss next.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11516DB-DE2E-4364-8295-C029DDA6C63B}" type="slidenum">
              <a:rPr lang="en-US" altLang="en-US">
                <a:solidFill>
                  <a:prstClr val="black"/>
                </a:solidFill>
              </a:rPr>
              <a:pPr/>
              <a:t>6</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76213" y="4149725"/>
            <a:ext cx="8856662" cy="836613"/>
          </a:xfrm>
        </p:spPr>
        <p:txBody>
          <a:bodyPr/>
          <a:lstStyle>
            <a:lvl1pPr>
              <a:defRPr sz="3800"/>
            </a:lvl1pPr>
          </a:lstStyle>
          <a:p>
            <a:pPr lvl="0"/>
            <a:r>
              <a:rPr lang="en-US" altLang="en-US" noProof="0"/>
              <a:t>Click to edit Master title style</a:t>
            </a:r>
          </a:p>
        </p:txBody>
      </p:sp>
      <p:sp>
        <p:nvSpPr>
          <p:cNvPr id="289834" name="Rectangle 42"/>
          <p:cNvSpPr>
            <a:spLocks noGrp="1" noChangeArrowheads="1"/>
          </p:cNvSpPr>
          <p:nvPr>
            <p:ph type="subTitle" idx="1"/>
          </p:nvPr>
        </p:nvSpPr>
        <p:spPr>
          <a:xfrm>
            <a:off x="179388" y="5132388"/>
            <a:ext cx="8836025" cy="649287"/>
          </a:xfrm>
        </p:spPr>
        <p:txBody>
          <a:bodyPr/>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289845" name="Rectangle 53"/>
          <p:cNvSpPr>
            <a:spLocks noGrp="1" noChangeArrowheads="1"/>
          </p:cNvSpPr>
          <p:nvPr>
            <p:ph type="dt" sz="quarter" idx="2"/>
          </p:nvPr>
        </p:nvSpPr>
        <p:spPr/>
        <p:txBody>
          <a:bodyPr/>
          <a:lstStyle>
            <a:lvl1pPr>
              <a:defRPr/>
            </a:lvl1pPr>
          </a:lstStyle>
          <a:p>
            <a:fld id="{90BEEB4C-379D-43FB-BDD5-0ABA28C12224}" type="datetime1">
              <a:rPr lang="en-US" smtClean="0"/>
              <a:t>4/5/2024</a:t>
            </a:fld>
            <a:endParaRPr lang="en-US"/>
          </a:p>
        </p:txBody>
      </p:sp>
      <p:sp>
        <p:nvSpPr>
          <p:cNvPr id="289846" name="Rectangle 54"/>
          <p:cNvSpPr>
            <a:spLocks noGrp="1" noChangeArrowheads="1"/>
          </p:cNvSpPr>
          <p:nvPr>
            <p:ph type="ftr" sz="quarter" idx="3"/>
          </p:nvPr>
        </p:nvSpPr>
        <p:spPr/>
        <p:txBody>
          <a:bodyPr/>
          <a:lstStyle>
            <a:lvl1pPr>
              <a:defRPr/>
            </a:lvl1pPr>
          </a:lstStyle>
          <a:p>
            <a:r>
              <a:rPr lang="en-US"/>
              <a:t>Career Transition Ministries 2015</a:t>
            </a:r>
          </a:p>
        </p:txBody>
      </p:sp>
      <p:sp>
        <p:nvSpPr>
          <p:cNvPr id="289847" name="Rectangle 55"/>
          <p:cNvSpPr>
            <a:spLocks noGrp="1" noChangeArrowheads="1"/>
          </p:cNvSpPr>
          <p:nvPr>
            <p:ph type="sldNum" sz="quarter" idx="4"/>
          </p:nvPr>
        </p:nvSpPr>
        <p:spPr/>
        <p:txBody>
          <a:bodyPr/>
          <a:lstStyle>
            <a:lvl1pPr>
              <a:defRPr/>
            </a:lvl1pPr>
          </a:lstStyle>
          <a:p>
            <a:fld id="{563FDCD4-C5E7-4EC7-A230-203AACD11FA5}"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8296AE-E3EA-485B-A748-E8EC2CBB46A8}" type="datetime1">
              <a:rPr lang="en-US" smtClean="0"/>
              <a:t>4/5/2024</a:t>
            </a:fld>
            <a:endParaRPr lang="en-US"/>
          </a:p>
        </p:txBody>
      </p:sp>
      <p:sp>
        <p:nvSpPr>
          <p:cNvPr id="5" name="Footer Placeholder 4"/>
          <p:cNvSpPr>
            <a:spLocks noGrp="1"/>
          </p:cNvSpPr>
          <p:nvPr>
            <p:ph type="ftr" sz="quarter" idx="11"/>
          </p:nvPr>
        </p:nvSpPr>
        <p:spPr/>
        <p:txBody>
          <a:bodyPr/>
          <a:lstStyle>
            <a:lvl1pPr>
              <a:defRPr/>
            </a:lvl1pPr>
          </a:lstStyle>
          <a:p>
            <a:r>
              <a:rPr lang="en-US"/>
              <a:t>Career Transition Ministries 2015</a:t>
            </a:r>
          </a:p>
        </p:txBody>
      </p:sp>
      <p:sp>
        <p:nvSpPr>
          <p:cNvPr id="6" name="Slide Number Placeholder 5"/>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205258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476250"/>
            <a:ext cx="2087563" cy="5976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476250"/>
            <a:ext cx="6113462" cy="5976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995507-A3BE-4B72-ACF4-DBC97BF82EB4}" type="datetime1">
              <a:rPr lang="en-US" smtClean="0"/>
              <a:t>4/5/2024</a:t>
            </a:fld>
            <a:endParaRPr lang="en-US"/>
          </a:p>
        </p:txBody>
      </p:sp>
      <p:sp>
        <p:nvSpPr>
          <p:cNvPr id="5" name="Footer Placeholder 4"/>
          <p:cNvSpPr>
            <a:spLocks noGrp="1"/>
          </p:cNvSpPr>
          <p:nvPr>
            <p:ph type="ftr" sz="quarter" idx="11"/>
          </p:nvPr>
        </p:nvSpPr>
        <p:spPr/>
        <p:txBody>
          <a:bodyPr/>
          <a:lstStyle>
            <a:lvl1pPr>
              <a:defRPr/>
            </a:lvl1pPr>
          </a:lstStyle>
          <a:p>
            <a:r>
              <a:rPr lang="en-US"/>
              <a:t>Career Transition Ministries 2015</a:t>
            </a:r>
          </a:p>
        </p:txBody>
      </p:sp>
      <p:sp>
        <p:nvSpPr>
          <p:cNvPr id="6" name="Slide Number Placeholder 5"/>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3520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05096" y="2286000"/>
            <a:ext cx="6180224" cy="1470025"/>
          </a:xfrm>
        </p:spPr>
        <p:txBody>
          <a:bodyPr anchor="t"/>
          <a:lstStyle>
            <a:lvl1pPr algn="ctr">
              <a:defRPr b="1" cap="small" baseline="0">
                <a:solidFill>
                  <a:srgbClr val="003300"/>
                </a:solidFill>
              </a:defRPr>
            </a:lvl1pPr>
          </a:lstStyle>
          <a:p>
            <a:r>
              <a:rPr lang="en-US"/>
              <a:t>Click to edit Master title style</a:t>
            </a:r>
            <a:endParaRPr lang="en-US" dirty="0"/>
          </a:p>
        </p:txBody>
      </p:sp>
      <p:sp>
        <p:nvSpPr>
          <p:cNvPr id="3" name="Subtitle 2"/>
          <p:cNvSpPr>
            <a:spLocks noGrp="1"/>
          </p:cNvSpPr>
          <p:nvPr>
            <p:ph type="subTitle" idx="1"/>
          </p:nvPr>
        </p:nvSpPr>
        <p:spPr>
          <a:xfrm>
            <a:off x="3338520" y="4038600"/>
            <a:ext cx="4772528" cy="990600"/>
          </a:xfrm>
        </p:spPr>
        <p:txBody>
          <a:bodyPr>
            <a:normAutofit/>
          </a:bodyPr>
          <a:lstStyle>
            <a:lvl1pPr marL="0" indent="0" algn="ct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Picture Placeholder 9"/>
          <p:cNvSpPr>
            <a:spLocks noGrp="1"/>
          </p:cNvSpPr>
          <p:nvPr>
            <p:ph type="pic" sz="quarter" idx="13"/>
          </p:nvPr>
        </p:nvSpPr>
        <p:spPr>
          <a:xfrm>
            <a:off x="4817617" y="5486400"/>
            <a:ext cx="1828800" cy="990600"/>
          </a:xfrm>
        </p:spPr>
        <p:txBody>
          <a:bodyPr rtlCol="0">
            <a:normAutofit/>
          </a:bodyPr>
          <a:lstStyle>
            <a:lvl1pPr marL="0" indent="0" algn="ctr">
              <a:buNone/>
              <a:defRPr sz="20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1815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ctr">
              <a:defRPr sz="4000" b="1" cap="small" baseline="0">
                <a:solidFill>
                  <a:srgbClr val="003300"/>
                </a:solidFill>
              </a:defRPr>
            </a:lvl1pPr>
          </a:lstStyle>
          <a:p>
            <a:r>
              <a:rPr lang="en-US"/>
              <a:t>Click to edit Master title style</a:t>
            </a:r>
            <a:endParaRPr lang="en-US"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a:buNone/>
              <a:defRPr sz="1800"/>
            </a:lvl1pPr>
          </a:lstStyle>
          <a:p>
            <a:pPr lvl="0"/>
            <a:r>
              <a:rPr lang="en-US" noProof="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7CBB0E49-572C-4D29-BABA-8CEF72D7EFC1}" type="datetime1">
              <a:rPr lang="en-US" smtClean="0">
                <a:solidFill>
                  <a:srgbClr val="DFE6D0"/>
                </a:solidFill>
              </a:rPr>
              <a:t>4/5/2024</a:t>
            </a:fld>
            <a:endParaRPr lang="en-US" dirty="0">
              <a:solidFill>
                <a:srgbClr val="DFE6D0"/>
              </a:solidFill>
            </a:endParaRPr>
          </a:p>
        </p:txBody>
      </p:sp>
      <p:sp>
        <p:nvSpPr>
          <p:cNvPr id="7" name="Footer Placeholder 4"/>
          <p:cNvSpPr>
            <a:spLocks noGrp="1"/>
          </p:cNvSpPr>
          <p:nvPr>
            <p:ph type="ftr" sz="quarter" idx="15"/>
          </p:nvPr>
        </p:nvSpPr>
        <p:spPr/>
        <p:txBody>
          <a:bodyPr/>
          <a:lstStyle>
            <a:lvl1pPr>
              <a:defRPr/>
            </a:lvl1pPr>
          </a:lstStyle>
          <a:p>
            <a:pPr>
              <a:defRPr/>
            </a:pPr>
            <a:r>
              <a:rPr lang="en-US">
                <a:solidFill>
                  <a:srgbClr val="DFE6D0"/>
                </a:solidFill>
              </a:rPr>
              <a:t>Career Transition Ministries 2015</a:t>
            </a:r>
            <a:endParaRPr lang="en-US" dirty="0">
              <a:solidFill>
                <a:srgbClr val="DFE6D0"/>
              </a:solidFill>
            </a:endParaRPr>
          </a:p>
        </p:txBody>
      </p:sp>
      <p:sp>
        <p:nvSpPr>
          <p:cNvPr id="8" name="Slide Number Placeholder 5"/>
          <p:cNvSpPr>
            <a:spLocks noGrp="1"/>
          </p:cNvSpPr>
          <p:nvPr>
            <p:ph type="sldNum" sz="quarter" idx="16"/>
          </p:nvPr>
        </p:nvSpPr>
        <p:spPr/>
        <p:txBody>
          <a:bodyPr/>
          <a:lstStyle>
            <a:lvl1pPr>
              <a:defRPr/>
            </a:lvl1pPr>
          </a:lstStyle>
          <a:p>
            <a:pPr>
              <a:defRPr/>
            </a:pPr>
            <a:fld id="{23EBCFB3-3245-40B2-8250-0A9D291EEDF2}" type="slidenum">
              <a:rPr lang="en-US">
                <a:solidFill>
                  <a:srgbClr val="DFE6D0"/>
                </a:solidFill>
              </a:rPr>
              <a:pPr>
                <a:defRPr/>
              </a:pPr>
              <a:t>‹#›</a:t>
            </a:fld>
            <a:endParaRPr lang="en-US" dirty="0">
              <a:solidFill>
                <a:srgbClr val="DFE6D0"/>
              </a:solidFill>
            </a:endParaRPr>
          </a:p>
        </p:txBody>
      </p:sp>
    </p:spTree>
    <p:extLst>
      <p:ext uri="{BB962C8B-B14F-4D97-AF65-F5344CB8AC3E}">
        <p14:creationId xmlns:p14="http://schemas.microsoft.com/office/powerpoint/2010/main" val="34694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ctr">
              <a:defRPr lang="en-US" dirty="0"/>
            </a:lvl1pPr>
          </a:lstStyle>
          <a:p>
            <a:r>
              <a:rPr lang="en-US"/>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06DD22-A779-42FA-A7AF-C8CD44FBFD43}"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7A6647-9F55-464D-8331-F5D91D826F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701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FC2E99E-15ED-4EBA-A0F7-ACFE38FA7F94}" type="datetime1">
              <a:rPr lang="en-US" smtClean="0"/>
              <a:t>4/5/2024</a:t>
            </a:fld>
            <a:endParaRPr lang="en-US"/>
          </a:p>
        </p:txBody>
      </p:sp>
      <p:sp>
        <p:nvSpPr>
          <p:cNvPr id="5" name="Footer Placeholder 4"/>
          <p:cNvSpPr>
            <a:spLocks noGrp="1"/>
          </p:cNvSpPr>
          <p:nvPr>
            <p:ph type="ftr" sz="quarter" idx="11"/>
          </p:nvPr>
        </p:nvSpPr>
        <p:spPr/>
        <p:txBody>
          <a:bodyPr/>
          <a:lstStyle>
            <a:lvl1pPr>
              <a:defRPr/>
            </a:lvl1pPr>
          </a:lstStyle>
          <a:p>
            <a:r>
              <a:rPr lang="en-US"/>
              <a:t>Career Transition Ministries 2015</a:t>
            </a:r>
          </a:p>
        </p:txBody>
      </p:sp>
      <p:sp>
        <p:nvSpPr>
          <p:cNvPr id="6" name="Slide Number Placeholder 5"/>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88238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58E968E-8F19-4E63-84A8-D3F6FE1EACD5}" type="datetime1">
              <a:rPr lang="en-US" smtClean="0"/>
              <a:t>4/5/2024</a:t>
            </a:fld>
            <a:endParaRPr lang="en-US"/>
          </a:p>
        </p:txBody>
      </p:sp>
      <p:sp>
        <p:nvSpPr>
          <p:cNvPr id="5" name="Footer Placeholder 4"/>
          <p:cNvSpPr>
            <a:spLocks noGrp="1"/>
          </p:cNvSpPr>
          <p:nvPr>
            <p:ph type="ftr" sz="quarter" idx="11"/>
          </p:nvPr>
        </p:nvSpPr>
        <p:spPr/>
        <p:txBody>
          <a:bodyPr/>
          <a:lstStyle>
            <a:lvl1pPr>
              <a:defRPr/>
            </a:lvl1pPr>
          </a:lstStyle>
          <a:p>
            <a:r>
              <a:rPr lang="en-US"/>
              <a:t>Career Transition Ministries 2015</a:t>
            </a:r>
          </a:p>
        </p:txBody>
      </p:sp>
      <p:sp>
        <p:nvSpPr>
          <p:cNvPr id="6" name="Slide Number Placeholder 5"/>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192970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484313"/>
            <a:ext cx="410051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4313"/>
            <a:ext cx="410051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F08A20B-902C-4984-A347-D08CD5F8C342}" type="datetime1">
              <a:rPr lang="en-US" smtClean="0"/>
              <a:t>4/5/2024</a:t>
            </a:fld>
            <a:endParaRPr lang="en-US"/>
          </a:p>
        </p:txBody>
      </p:sp>
      <p:sp>
        <p:nvSpPr>
          <p:cNvPr id="6" name="Footer Placeholder 5"/>
          <p:cNvSpPr>
            <a:spLocks noGrp="1"/>
          </p:cNvSpPr>
          <p:nvPr>
            <p:ph type="ftr" sz="quarter" idx="11"/>
          </p:nvPr>
        </p:nvSpPr>
        <p:spPr/>
        <p:txBody>
          <a:bodyPr/>
          <a:lstStyle>
            <a:lvl1pPr>
              <a:defRPr/>
            </a:lvl1pPr>
          </a:lstStyle>
          <a:p>
            <a:r>
              <a:rPr lang="en-US"/>
              <a:t>Career Transition Ministries 2015</a:t>
            </a:r>
          </a:p>
        </p:txBody>
      </p:sp>
      <p:sp>
        <p:nvSpPr>
          <p:cNvPr id="7" name="Slide Number Placeholder 6"/>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9347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4BF2BF-6F9A-41B6-BF31-605A3BE98115}" type="datetime1">
              <a:rPr lang="en-US" smtClean="0"/>
              <a:t>4/5/2024</a:t>
            </a:fld>
            <a:endParaRPr lang="en-US"/>
          </a:p>
        </p:txBody>
      </p:sp>
      <p:sp>
        <p:nvSpPr>
          <p:cNvPr id="8" name="Footer Placeholder 7"/>
          <p:cNvSpPr>
            <a:spLocks noGrp="1"/>
          </p:cNvSpPr>
          <p:nvPr>
            <p:ph type="ftr" sz="quarter" idx="11"/>
          </p:nvPr>
        </p:nvSpPr>
        <p:spPr/>
        <p:txBody>
          <a:bodyPr/>
          <a:lstStyle>
            <a:lvl1pPr>
              <a:defRPr/>
            </a:lvl1pPr>
          </a:lstStyle>
          <a:p>
            <a:r>
              <a:rPr lang="en-US"/>
              <a:t>Career Transition Ministries 2015</a:t>
            </a:r>
          </a:p>
        </p:txBody>
      </p:sp>
      <p:sp>
        <p:nvSpPr>
          <p:cNvPr id="9" name="Slide Number Placeholder 8"/>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09723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AFA0314-B57D-4A24-8FFA-ECD526F37E68}" type="datetime1">
              <a:rPr lang="en-US" smtClean="0"/>
              <a:t>4/5/2024</a:t>
            </a:fld>
            <a:endParaRPr lang="en-US"/>
          </a:p>
        </p:txBody>
      </p:sp>
      <p:sp>
        <p:nvSpPr>
          <p:cNvPr id="4" name="Footer Placeholder 3"/>
          <p:cNvSpPr>
            <a:spLocks noGrp="1"/>
          </p:cNvSpPr>
          <p:nvPr>
            <p:ph type="ftr" sz="quarter" idx="11"/>
          </p:nvPr>
        </p:nvSpPr>
        <p:spPr/>
        <p:txBody>
          <a:bodyPr/>
          <a:lstStyle>
            <a:lvl1pPr>
              <a:defRPr/>
            </a:lvl1pPr>
          </a:lstStyle>
          <a:p>
            <a:r>
              <a:rPr lang="en-US"/>
              <a:t>Career Transition Ministries 2015</a:t>
            </a:r>
          </a:p>
        </p:txBody>
      </p:sp>
      <p:sp>
        <p:nvSpPr>
          <p:cNvPr id="5" name="Slide Number Placeholder 4"/>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2019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72BD8B-79BB-458E-99EE-4A30ED5A8830}" type="datetime1">
              <a:rPr lang="en-US" smtClean="0"/>
              <a:t>4/5/2024</a:t>
            </a:fld>
            <a:endParaRPr lang="en-US"/>
          </a:p>
        </p:txBody>
      </p:sp>
      <p:sp>
        <p:nvSpPr>
          <p:cNvPr id="3" name="Footer Placeholder 2"/>
          <p:cNvSpPr>
            <a:spLocks noGrp="1"/>
          </p:cNvSpPr>
          <p:nvPr>
            <p:ph type="ftr" sz="quarter" idx="11"/>
          </p:nvPr>
        </p:nvSpPr>
        <p:spPr/>
        <p:txBody>
          <a:bodyPr/>
          <a:lstStyle>
            <a:lvl1pPr>
              <a:defRPr/>
            </a:lvl1pPr>
          </a:lstStyle>
          <a:p>
            <a:r>
              <a:rPr lang="en-US"/>
              <a:t>Career Transition Ministries 2015</a:t>
            </a:r>
          </a:p>
        </p:txBody>
      </p:sp>
      <p:sp>
        <p:nvSpPr>
          <p:cNvPr id="4" name="Slide Number Placeholder 3"/>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8043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19357D4-2157-4063-9AD1-3CE5B2644047}" type="datetime1">
              <a:rPr lang="en-US" smtClean="0"/>
              <a:t>4/5/2024</a:t>
            </a:fld>
            <a:endParaRPr lang="en-US"/>
          </a:p>
        </p:txBody>
      </p:sp>
      <p:sp>
        <p:nvSpPr>
          <p:cNvPr id="6" name="Footer Placeholder 5"/>
          <p:cNvSpPr>
            <a:spLocks noGrp="1"/>
          </p:cNvSpPr>
          <p:nvPr>
            <p:ph type="ftr" sz="quarter" idx="11"/>
          </p:nvPr>
        </p:nvSpPr>
        <p:spPr/>
        <p:txBody>
          <a:bodyPr/>
          <a:lstStyle>
            <a:lvl1pPr>
              <a:defRPr/>
            </a:lvl1pPr>
          </a:lstStyle>
          <a:p>
            <a:r>
              <a:rPr lang="en-US"/>
              <a:t>Career Transition Ministries 2015</a:t>
            </a:r>
          </a:p>
        </p:txBody>
      </p:sp>
      <p:sp>
        <p:nvSpPr>
          <p:cNvPr id="7" name="Slide Number Placeholder 6"/>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165188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52DE7F-5857-49C9-958B-DD7AEEF2346A}" type="datetime1">
              <a:rPr lang="en-US" smtClean="0"/>
              <a:t>4/5/2024</a:t>
            </a:fld>
            <a:endParaRPr lang="en-US"/>
          </a:p>
        </p:txBody>
      </p:sp>
      <p:sp>
        <p:nvSpPr>
          <p:cNvPr id="6" name="Footer Placeholder 5"/>
          <p:cNvSpPr>
            <a:spLocks noGrp="1"/>
          </p:cNvSpPr>
          <p:nvPr>
            <p:ph type="ftr" sz="quarter" idx="11"/>
          </p:nvPr>
        </p:nvSpPr>
        <p:spPr/>
        <p:txBody>
          <a:bodyPr/>
          <a:lstStyle>
            <a:lvl1pPr>
              <a:defRPr/>
            </a:lvl1pPr>
          </a:lstStyle>
          <a:p>
            <a:r>
              <a:rPr lang="en-US"/>
              <a:t>Career Transition Ministries 2015</a:t>
            </a:r>
          </a:p>
        </p:txBody>
      </p:sp>
      <p:sp>
        <p:nvSpPr>
          <p:cNvPr id="7" name="Slide Number Placeholder 6"/>
          <p:cNvSpPr>
            <a:spLocks noGrp="1"/>
          </p:cNvSpPr>
          <p:nvPr>
            <p:ph type="sldNum" sz="quarter" idx="12"/>
          </p:nvPr>
        </p:nvSpPr>
        <p:spPr/>
        <p:txBody>
          <a:bodyPr/>
          <a:lstStyle>
            <a:lvl1pPr>
              <a:defRPr/>
            </a:lvl1pPr>
          </a:lstStyle>
          <a:p>
            <a:fld id="{563FDCD4-C5E7-4EC7-A230-203AACD11FA5}" type="slidenum">
              <a:rPr lang="en-US" smtClean="0"/>
              <a:t>‹#›</a:t>
            </a:fld>
            <a:endParaRPr lang="en-US"/>
          </a:p>
        </p:txBody>
      </p:sp>
    </p:spTree>
    <p:extLst>
      <p:ext uri="{BB962C8B-B14F-4D97-AF65-F5344CB8AC3E}">
        <p14:creationId xmlns:p14="http://schemas.microsoft.com/office/powerpoint/2010/main" val="397935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395288" y="476250"/>
            <a:ext cx="83534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88810" name="Rectangle 42"/>
          <p:cNvSpPr>
            <a:spLocks noGrp="1" noChangeArrowheads="1"/>
          </p:cNvSpPr>
          <p:nvPr>
            <p:ph type="body" idx="1"/>
          </p:nvPr>
        </p:nvSpPr>
        <p:spPr bwMode="auto">
          <a:xfrm>
            <a:off x="395288" y="1484313"/>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8846" name="Rectangle 7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72AA225E-9A40-4C26-A4DC-E4619A968EB4}" type="datetime1">
              <a:rPr lang="en-US" smtClean="0"/>
              <a:t>4/5/2024</a:t>
            </a:fld>
            <a:endParaRPr lang="en-US"/>
          </a:p>
        </p:txBody>
      </p:sp>
      <p:sp>
        <p:nvSpPr>
          <p:cNvPr id="288847" name="Rectangle 7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a:t>Career Transition Ministries 2015</a:t>
            </a:r>
          </a:p>
        </p:txBody>
      </p:sp>
      <p:sp>
        <p:nvSpPr>
          <p:cNvPr id="288848" name="Rectangle 8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563FDCD4-C5E7-4EC7-A230-203AACD11FA5}"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74" r:id="rId14"/>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Career Networking</a:t>
            </a:r>
          </a:p>
        </p:txBody>
      </p:sp>
      <p:sp>
        <p:nvSpPr>
          <p:cNvPr id="3" name="Subtitle 2"/>
          <p:cNvSpPr>
            <a:spLocks noGrp="1"/>
          </p:cNvSpPr>
          <p:nvPr>
            <p:ph type="subTitle" idx="1"/>
          </p:nvPr>
        </p:nvSpPr>
        <p:spPr/>
        <p:txBody>
          <a:bodyPr/>
          <a:lstStyle/>
          <a:p>
            <a:r>
              <a:rPr lang="en-US" sz="2000" dirty="0"/>
              <a:t>Presented by Joe H. Jones</a:t>
            </a:r>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8947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 Networking Process</a:t>
            </a:r>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dirty="0">
                <a:solidFill>
                  <a:srgbClr val="FFC000"/>
                </a:solidFill>
              </a:rPr>
              <a:t>Greet and ask what type of work they do</a:t>
            </a:r>
          </a:p>
          <a:p>
            <a:pPr marL="457200" indent="-457200">
              <a:buFont typeface="+mj-lt"/>
              <a:buAutoNum type="arabicPeriod"/>
            </a:pPr>
            <a:r>
              <a:rPr lang="en-US" dirty="0"/>
              <a:t>Be ready to respond with your branding statement when they ask what you do.</a:t>
            </a:r>
          </a:p>
          <a:p>
            <a:pPr marL="457200" indent="-457200">
              <a:buFont typeface="+mj-lt"/>
              <a:buAutoNum type="arabicPeriod"/>
            </a:pPr>
            <a:r>
              <a:rPr lang="en-US" dirty="0">
                <a:solidFill>
                  <a:srgbClr val="FFC000"/>
                </a:solidFill>
              </a:rPr>
              <a:t>Ask if they will look at a list of companies you are targeting.</a:t>
            </a:r>
          </a:p>
          <a:p>
            <a:pPr marL="457200" indent="-457200">
              <a:buFont typeface="+mj-lt"/>
              <a:buAutoNum type="arabicPeriod"/>
            </a:pPr>
            <a:r>
              <a:rPr lang="en-US" dirty="0"/>
              <a:t>Ask if they know anyone at the meeting (or otherwise) who works for one of these companies. Try to discover who is the hiring manager (not HR) in the company.</a:t>
            </a:r>
          </a:p>
          <a:p>
            <a:pPr marL="457200" indent="-457200">
              <a:buFont typeface="+mj-lt"/>
              <a:buAutoNum type="arabicPeriod"/>
            </a:pPr>
            <a:r>
              <a:rPr lang="en-US" dirty="0">
                <a:solidFill>
                  <a:srgbClr val="FFC000"/>
                </a:solidFill>
              </a:rPr>
              <a:t>If they help you always follow up with a thank you email or card, just like after an interview.</a:t>
            </a:r>
          </a:p>
        </p:txBody>
      </p:sp>
      <p:sp>
        <p:nvSpPr>
          <p:cNvPr id="4" name="Date Placeholder 3"/>
          <p:cNvSpPr>
            <a:spLocks noGrp="1"/>
          </p:cNvSpPr>
          <p:nvPr>
            <p:ph type="dt" sz="half" idx="10"/>
          </p:nvPr>
        </p:nvSpPr>
        <p:spPr/>
        <p:txBody>
          <a:bodyPr/>
          <a:lstStyle/>
          <a:p>
            <a:pPr>
              <a:defRPr/>
            </a:pPr>
            <a:fld id="{96587F4F-4C89-4538-8BDE-76038C5BDA8F}"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7A6647-9F55-464D-8331-F5D91D826F6A}"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2132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Company List</a:t>
            </a:r>
          </a:p>
        </p:txBody>
      </p:sp>
      <p:sp>
        <p:nvSpPr>
          <p:cNvPr id="3" name="Content Placeholder 2"/>
          <p:cNvSpPr>
            <a:spLocks noGrp="1"/>
          </p:cNvSpPr>
          <p:nvPr>
            <p:ph idx="1"/>
          </p:nvPr>
        </p:nvSpPr>
        <p:spPr/>
        <p:txBody>
          <a:bodyPr/>
          <a:lstStyle/>
          <a:p>
            <a:r>
              <a:rPr lang="en-US" dirty="0">
                <a:solidFill>
                  <a:srgbClr val="FFFF00"/>
                </a:solidFill>
              </a:rPr>
              <a:t>Geography</a:t>
            </a:r>
          </a:p>
          <a:p>
            <a:r>
              <a:rPr lang="en-US" dirty="0"/>
              <a:t>Size</a:t>
            </a:r>
          </a:p>
          <a:p>
            <a:r>
              <a:rPr lang="en-US" dirty="0">
                <a:solidFill>
                  <a:srgbClr val="FFFF00"/>
                </a:solidFill>
              </a:rPr>
              <a:t>Industry or business</a:t>
            </a:r>
          </a:p>
          <a:p>
            <a:r>
              <a:rPr lang="en-US" dirty="0"/>
              <a:t>Turnover</a:t>
            </a:r>
          </a:p>
        </p:txBody>
      </p:sp>
      <p:pic>
        <p:nvPicPr>
          <p:cNvPr id="1026" name="Picture 2" descr="C:\Users\Owner\AppData\Local\Microsoft\Windows\Temporary Internet Files\Content.IE5\7U4SN6TS\Tablet_font_awesom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951" y="2715491"/>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3466605"/>
            <a:ext cx="2438400" cy="2246769"/>
          </a:xfrm>
          <a:prstGeom prst="rect">
            <a:avLst/>
          </a:prstGeom>
          <a:noFill/>
        </p:spPr>
        <p:txBody>
          <a:bodyPr wrap="square" rtlCol="0">
            <a:spAutoFit/>
          </a:bodyPr>
          <a:lstStyle/>
          <a:p>
            <a:r>
              <a:rPr lang="en-US" sz="2000" dirty="0" err="1"/>
              <a:t>Brighthouse</a:t>
            </a:r>
            <a:endParaRPr lang="en-US" sz="2000" dirty="0"/>
          </a:p>
          <a:p>
            <a:r>
              <a:rPr lang="en-US" sz="2000" dirty="0"/>
              <a:t>Jabil Circuits</a:t>
            </a:r>
          </a:p>
          <a:p>
            <a:r>
              <a:rPr lang="en-US" sz="2000" dirty="0"/>
              <a:t>Honeywell</a:t>
            </a:r>
          </a:p>
          <a:p>
            <a:r>
              <a:rPr lang="en-US" sz="2000" dirty="0"/>
              <a:t>L-3</a:t>
            </a:r>
          </a:p>
          <a:p>
            <a:r>
              <a:rPr lang="en-US" sz="2000" dirty="0"/>
              <a:t>General Dynamics</a:t>
            </a:r>
          </a:p>
          <a:p>
            <a:r>
              <a:rPr lang="en-US" sz="2000" dirty="0"/>
              <a:t>Tech Data</a:t>
            </a:r>
          </a:p>
        </p:txBody>
      </p:sp>
      <p:sp>
        <p:nvSpPr>
          <p:cNvPr id="5" name="TextBox 4"/>
          <p:cNvSpPr txBox="1"/>
          <p:nvPr/>
        </p:nvSpPr>
        <p:spPr>
          <a:xfrm>
            <a:off x="685800" y="5257800"/>
            <a:ext cx="3276600" cy="369332"/>
          </a:xfrm>
          <a:prstGeom prst="rect">
            <a:avLst/>
          </a:prstGeom>
          <a:noFill/>
        </p:spPr>
        <p:txBody>
          <a:bodyPr wrap="square" rtlCol="0">
            <a:spAutoFit/>
          </a:bodyPr>
          <a:lstStyle/>
          <a:p>
            <a:r>
              <a:rPr lang="en-US" dirty="0">
                <a:solidFill>
                  <a:srgbClr val="FFFF00"/>
                </a:solidFill>
              </a:rPr>
              <a:t>* Not in handouts</a:t>
            </a:r>
          </a:p>
        </p:txBody>
      </p:sp>
      <p:sp>
        <p:nvSpPr>
          <p:cNvPr id="6" name="Date Placeholder 5"/>
          <p:cNvSpPr>
            <a:spLocks noGrp="1"/>
          </p:cNvSpPr>
          <p:nvPr>
            <p:ph type="dt" sz="half" idx="10"/>
          </p:nvPr>
        </p:nvSpPr>
        <p:spPr/>
        <p:txBody>
          <a:bodyPr/>
          <a:lstStyle/>
          <a:p>
            <a:fld id="{ABF7B36E-5761-4EF4-A601-20B1C38D83BC}" type="datetime1">
              <a:rPr lang="en-US" smtClean="0"/>
              <a:t>4/5/2024</a:t>
            </a:fld>
            <a:endParaRPr lang="en-US"/>
          </a:p>
        </p:txBody>
      </p:sp>
      <p:sp>
        <p:nvSpPr>
          <p:cNvPr id="7" name="Footer Placeholder 6"/>
          <p:cNvSpPr>
            <a:spLocks noGrp="1"/>
          </p:cNvSpPr>
          <p:nvPr>
            <p:ph type="ftr" sz="quarter" idx="11"/>
          </p:nvPr>
        </p:nvSpPr>
        <p:spPr/>
        <p:txBody>
          <a:bodyPr/>
          <a:lstStyle/>
          <a:p>
            <a:r>
              <a:rPr lang="en-US"/>
              <a:t>Career Transition Ministries 2015</a:t>
            </a:r>
          </a:p>
        </p:txBody>
      </p:sp>
      <p:sp>
        <p:nvSpPr>
          <p:cNvPr id="8" name="Slide Number Placeholder 7"/>
          <p:cNvSpPr>
            <a:spLocks noGrp="1"/>
          </p:cNvSpPr>
          <p:nvPr>
            <p:ph type="sldNum" sz="quarter" idx="12"/>
          </p:nvPr>
        </p:nvSpPr>
        <p:spPr/>
        <p:txBody>
          <a:bodyPr/>
          <a:lstStyle/>
          <a:p>
            <a:fld id="{563FDCD4-C5E7-4EC7-A230-203AACD11FA5}" type="slidenum">
              <a:rPr lang="en-US" smtClean="0"/>
              <a:t>11</a:t>
            </a:fld>
            <a:endParaRPr lang="en-US"/>
          </a:p>
        </p:txBody>
      </p:sp>
    </p:spTree>
    <p:extLst>
      <p:ext uri="{BB962C8B-B14F-4D97-AF65-F5344CB8AC3E}">
        <p14:creationId xmlns:p14="http://schemas.microsoft.com/office/powerpoint/2010/main" val="3370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Career Transition Ministries 2015</a:t>
            </a:r>
          </a:p>
        </p:txBody>
      </p:sp>
      <p:sp>
        <p:nvSpPr>
          <p:cNvPr id="6" name="Slide Number Placeholder 5"/>
          <p:cNvSpPr>
            <a:spLocks noGrp="1"/>
          </p:cNvSpPr>
          <p:nvPr>
            <p:ph type="sldNum" sz="quarter" idx="12"/>
          </p:nvPr>
        </p:nvSpPr>
        <p:spPr/>
        <p:txBody>
          <a:bodyPr/>
          <a:lstStyle/>
          <a:p>
            <a:pPr>
              <a:defRPr/>
            </a:pPr>
            <a:fld id="{1BE22F9B-6C1A-43F6-838E-98F8011A5E4E}" type="slidenum">
              <a:rPr lang="en-US" smtClean="0"/>
              <a:pPr>
                <a:defRPr/>
              </a:pPr>
              <a:t>12</a:t>
            </a:fld>
            <a:endParaRPr lang="en-US"/>
          </a:p>
        </p:txBody>
      </p:sp>
      <p:sp>
        <p:nvSpPr>
          <p:cNvPr id="7" name="Donut 6"/>
          <p:cNvSpPr/>
          <p:nvPr/>
        </p:nvSpPr>
        <p:spPr>
          <a:xfrm>
            <a:off x="2895600" y="2819400"/>
            <a:ext cx="1447800" cy="1447800"/>
          </a:xfrm>
          <a:prstGeom prst="don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Donut 7"/>
          <p:cNvSpPr/>
          <p:nvPr/>
        </p:nvSpPr>
        <p:spPr>
          <a:xfrm>
            <a:off x="2057400" y="1981200"/>
            <a:ext cx="3200400" cy="3200400"/>
          </a:xfrm>
          <a:prstGeom prst="donut">
            <a:avLst>
              <a:gd name="adj" fmla="val 14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2" name="Straight Arrow Connector 11"/>
          <p:cNvCxnSpPr/>
          <p:nvPr/>
        </p:nvCxnSpPr>
        <p:spPr>
          <a:xfrm rot="10800000" flipV="1">
            <a:off x="3657600" y="2362200"/>
            <a:ext cx="1981200"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114800" y="3276600"/>
            <a:ext cx="1524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95799" y="3897312"/>
            <a:ext cx="1131126" cy="217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8" name="TextBox 19"/>
          <p:cNvSpPr txBox="1">
            <a:spLocks noChangeArrowheads="1"/>
          </p:cNvSpPr>
          <p:nvPr/>
        </p:nvSpPr>
        <p:spPr bwMode="auto">
          <a:xfrm>
            <a:off x="5638800" y="213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latin typeface="Arial" charset="0"/>
              </a:rPr>
              <a:t>Decision Makers</a:t>
            </a:r>
          </a:p>
        </p:txBody>
      </p:sp>
      <p:sp>
        <p:nvSpPr>
          <p:cNvPr id="27659" name="TextBox 20"/>
          <p:cNvSpPr txBox="1">
            <a:spLocks noChangeArrowheads="1"/>
          </p:cNvSpPr>
          <p:nvPr/>
        </p:nvSpPr>
        <p:spPr bwMode="auto">
          <a:xfrm>
            <a:off x="5638800" y="3048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latin typeface="Arial" charset="0"/>
              </a:rPr>
              <a:t>Insiders</a:t>
            </a:r>
          </a:p>
        </p:txBody>
      </p:sp>
      <p:sp>
        <p:nvSpPr>
          <p:cNvPr id="27661" name="TextBox 22"/>
          <p:cNvSpPr txBox="1">
            <a:spLocks noChangeArrowheads="1"/>
          </p:cNvSpPr>
          <p:nvPr/>
        </p:nvSpPr>
        <p:spPr bwMode="auto">
          <a:xfrm>
            <a:off x="5638800" y="3897312"/>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dirty="0">
                <a:latin typeface="Arial" charset="0"/>
              </a:rPr>
              <a:t>Family &amp; Friends</a:t>
            </a:r>
          </a:p>
        </p:txBody>
      </p:sp>
      <p:sp>
        <p:nvSpPr>
          <p:cNvPr id="27662" name="TextBox 23"/>
          <p:cNvSpPr txBox="1">
            <a:spLocks noChangeArrowheads="1"/>
          </p:cNvSpPr>
          <p:nvPr/>
        </p:nvSpPr>
        <p:spPr bwMode="auto">
          <a:xfrm>
            <a:off x="228599" y="2286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lgn="ctr" eaLnBrk="1" hangingPunct="1">
              <a:spcBef>
                <a:spcPct val="0"/>
              </a:spcBef>
              <a:buClrTx/>
              <a:buSzTx/>
              <a:buFontTx/>
              <a:buNone/>
            </a:pPr>
            <a:r>
              <a:rPr lang="en-US" altLang="en-US" sz="2000" dirty="0">
                <a:latin typeface="Arial" charset="0"/>
              </a:rPr>
              <a:t>Target Market Goal: Interviews with Decision Makers: </a:t>
            </a:r>
          </a:p>
          <a:p>
            <a:pPr algn="ctr" eaLnBrk="1" hangingPunct="1">
              <a:spcBef>
                <a:spcPct val="0"/>
              </a:spcBef>
              <a:buClrTx/>
              <a:buSzTx/>
              <a:buFontTx/>
              <a:buNone/>
            </a:pPr>
            <a:r>
              <a:rPr lang="en-US" altLang="en-US" sz="2000" dirty="0">
                <a:latin typeface="Arial" charset="0"/>
              </a:rPr>
              <a:t>In Companies Where You Want to Work: </a:t>
            </a:r>
          </a:p>
          <a:p>
            <a:pPr algn="ctr" eaLnBrk="1" hangingPunct="1">
              <a:spcBef>
                <a:spcPct val="0"/>
              </a:spcBef>
              <a:buClrTx/>
              <a:buSzTx/>
              <a:buFontTx/>
              <a:buNone/>
            </a:pPr>
            <a:r>
              <a:rPr lang="en-US" altLang="en-US" sz="2000" dirty="0">
                <a:latin typeface="Arial" charset="0"/>
              </a:rPr>
              <a:t>Doing the Work That You Do Best!</a:t>
            </a:r>
          </a:p>
        </p:txBody>
      </p:sp>
      <p:sp>
        <p:nvSpPr>
          <p:cNvPr id="2" name="Date Placeholder 1"/>
          <p:cNvSpPr>
            <a:spLocks noGrp="1"/>
          </p:cNvSpPr>
          <p:nvPr>
            <p:ph type="dt" sz="quarter" idx="10"/>
          </p:nvPr>
        </p:nvSpPr>
        <p:spPr/>
        <p:txBody>
          <a:bodyPr/>
          <a:lstStyle/>
          <a:p>
            <a:pPr>
              <a:defRPr/>
            </a:pPr>
            <a:fld id="{50DF75C1-5784-4144-933F-4757A31F62CA}" type="datetime1">
              <a:rPr lang="en-US" smtClean="0"/>
              <a:t>4/5/2024</a:t>
            </a:fld>
            <a:endParaRPr lang="en-US"/>
          </a:p>
        </p:txBody>
      </p:sp>
    </p:spTree>
    <p:extLst>
      <p:ext uri="{BB962C8B-B14F-4D97-AF65-F5344CB8AC3E}">
        <p14:creationId xmlns:p14="http://schemas.microsoft.com/office/powerpoint/2010/main" val="86077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Levels</a:t>
            </a:r>
          </a:p>
        </p:txBody>
      </p:sp>
      <p:sp>
        <p:nvSpPr>
          <p:cNvPr id="3" name="Content Placeholder 2"/>
          <p:cNvSpPr>
            <a:spLocks noGrp="1"/>
          </p:cNvSpPr>
          <p:nvPr>
            <p:ph idx="1"/>
          </p:nvPr>
        </p:nvSpPr>
        <p:spPr/>
        <p:txBody>
          <a:bodyPr/>
          <a:lstStyle/>
          <a:p>
            <a:r>
              <a:rPr lang="en-US" sz="2800" dirty="0">
                <a:solidFill>
                  <a:srgbClr val="FFFF00"/>
                </a:solidFill>
              </a:rPr>
              <a:t>Level 1</a:t>
            </a:r>
          </a:p>
          <a:p>
            <a:pPr lvl="1"/>
            <a:r>
              <a:rPr lang="en-US" sz="2800" dirty="0"/>
              <a:t>Family, friends, church, casual acquaintances</a:t>
            </a:r>
          </a:p>
          <a:p>
            <a:r>
              <a:rPr lang="en-US" sz="2800" dirty="0">
                <a:solidFill>
                  <a:srgbClr val="FFFF00"/>
                </a:solidFill>
              </a:rPr>
              <a:t>Level 2</a:t>
            </a:r>
          </a:p>
          <a:p>
            <a:pPr lvl="1"/>
            <a:r>
              <a:rPr lang="en-US" sz="2800" dirty="0"/>
              <a:t>Insiders, independent recruiters, people who work for the target company</a:t>
            </a:r>
          </a:p>
          <a:p>
            <a:r>
              <a:rPr lang="en-US" sz="2800" dirty="0">
                <a:solidFill>
                  <a:srgbClr val="FFFF00"/>
                </a:solidFill>
              </a:rPr>
              <a:t>Level 3</a:t>
            </a:r>
          </a:p>
          <a:p>
            <a:pPr lvl="1"/>
            <a:r>
              <a:rPr lang="en-US" sz="2800" dirty="0"/>
              <a:t>Decision makers, department managers within the target company that have the power to hire you.</a:t>
            </a:r>
          </a:p>
          <a:p>
            <a:pPr lvl="1"/>
            <a:endParaRPr lang="en-US" dirty="0"/>
          </a:p>
        </p:txBody>
      </p:sp>
      <p:sp>
        <p:nvSpPr>
          <p:cNvPr id="4" name="Date Placeholder 3"/>
          <p:cNvSpPr>
            <a:spLocks noGrp="1"/>
          </p:cNvSpPr>
          <p:nvPr>
            <p:ph type="dt" sz="half" idx="10"/>
          </p:nvPr>
        </p:nvSpPr>
        <p:spPr/>
        <p:txBody>
          <a:bodyPr/>
          <a:lstStyle/>
          <a:p>
            <a:pPr>
              <a:defRPr/>
            </a:pPr>
            <a:fld id="{904610D6-1911-491B-B1D6-737285B4EAC3}"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7A6647-9F55-464D-8331-F5D91D826F6A}" type="slidenum">
              <a:rPr lang="en-US" smtClean="0">
                <a:solidFill>
                  <a:prstClr val="black">
                    <a:tint val="75000"/>
                  </a:prstClr>
                </a:solidFill>
              </a:rPr>
              <a:pPr>
                <a:defRPr/>
              </a:pPr>
              <a:t>13</a:t>
            </a:fld>
            <a:endParaRPr lang="en-US" dirty="0">
              <a:solidFill>
                <a:prstClr val="black">
                  <a:tint val="75000"/>
                </a:prstClr>
              </a:solidFill>
            </a:endParaRPr>
          </a:p>
        </p:txBody>
      </p:sp>
      <p:pic>
        <p:nvPicPr>
          <p:cNvPr id="2051" name="Picture 3" descr="C:\Users\Owner\AppData\Local\Microsoft\Windows\Temporary Internet Files\Content.IE5\FXS2C7LA\target-300-300x2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2283"/>
            <a:ext cx="19431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a:bodyPr>
          <a:lstStyle/>
          <a:p>
            <a:pPr algn="ctr" eaLnBrk="1" fontAlgn="auto" hangingPunct="1">
              <a:spcAft>
                <a:spcPts val="0"/>
              </a:spcAft>
              <a:defRPr/>
            </a:pPr>
            <a:r>
              <a:rPr lang="en-US" dirty="0"/>
              <a:t>The Job networking process</a:t>
            </a:r>
          </a:p>
        </p:txBody>
      </p:sp>
      <p:sp>
        <p:nvSpPr>
          <p:cNvPr id="28675" name="Content Placeholder 2"/>
          <p:cNvSpPr>
            <a:spLocks noGrp="1"/>
          </p:cNvSpPr>
          <p:nvPr>
            <p:ph idx="1"/>
          </p:nvPr>
        </p:nvSpPr>
        <p:spPr>
          <a:xfrm>
            <a:off x="533400" y="1300595"/>
            <a:ext cx="7239000" cy="4846638"/>
          </a:xfrm>
        </p:spPr>
        <p:txBody>
          <a:bodyPr/>
          <a:lstStyle/>
          <a:p>
            <a:pPr eaLnBrk="1" hangingPunct="1">
              <a:buFont typeface="Wingdings 2" pitchFamily="18" charset="2"/>
              <a:buNone/>
            </a:pPr>
            <a:r>
              <a:rPr lang="en-US" altLang="en-US"/>
              <a:t> </a:t>
            </a:r>
          </a:p>
        </p:txBody>
      </p:sp>
      <p:sp>
        <p:nvSpPr>
          <p:cNvPr id="21509"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a:t>Career Transition Ministries 2015</a:t>
            </a:r>
          </a:p>
        </p:txBody>
      </p:sp>
      <p:sp>
        <p:nvSpPr>
          <p:cNvPr id="2151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D1733-B978-4870-930C-C7C12A520905}" type="slidenum">
              <a:rPr lang="en-US" smtClean="0"/>
              <a:pPr fontAlgn="base">
                <a:spcBef>
                  <a:spcPct val="0"/>
                </a:spcBef>
                <a:spcAft>
                  <a:spcPct val="0"/>
                </a:spcAft>
                <a:defRPr/>
              </a:pPr>
              <a:t>14</a:t>
            </a:fld>
            <a:endParaRPr lang="en-US"/>
          </a:p>
        </p:txBody>
      </p:sp>
      <p:sp>
        <p:nvSpPr>
          <p:cNvPr id="10" name="Rectangle 9"/>
          <p:cNvSpPr/>
          <p:nvPr/>
        </p:nvSpPr>
        <p:spPr>
          <a:xfrm>
            <a:off x="2590800" y="2895600"/>
            <a:ext cx="2971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410200" y="5486400"/>
            <a:ext cx="3048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 name="Rectangle 12"/>
          <p:cNvSpPr/>
          <p:nvPr/>
        </p:nvSpPr>
        <p:spPr>
          <a:xfrm>
            <a:off x="5410200" y="2743200"/>
            <a:ext cx="3048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14600" y="2743200"/>
            <a:ext cx="3048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gular Pentagon 14"/>
          <p:cNvSpPr/>
          <p:nvPr/>
        </p:nvSpPr>
        <p:spPr>
          <a:xfrm>
            <a:off x="2438400" y="5486400"/>
            <a:ext cx="304800" cy="304800"/>
          </a:xfrm>
          <a:prstGeom prst="pen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3" name="TextBox 15"/>
          <p:cNvSpPr txBox="1">
            <a:spLocks noChangeArrowheads="1"/>
          </p:cNvSpPr>
          <p:nvPr/>
        </p:nvSpPr>
        <p:spPr bwMode="auto">
          <a:xfrm>
            <a:off x="2819400" y="5715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Friends, family - 30</a:t>
            </a:r>
          </a:p>
        </p:txBody>
      </p:sp>
      <p:sp>
        <p:nvSpPr>
          <p:cNvPr id="28684" name="TextBox 16"/>
          <p:cNvSpPr txBox="1">
            <a:spLocks noChangeArrowheads="1"/>
          </p:cNvSpPr>
          <p:nvPr/>
        </p:nvSpPr>
        <p:spPr bwMode="auto">
          <a:xfrm>
            <a:off x="5638800" y="3962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Insiders - 15</a:t>
            </a:r>
          </a:p>
        </p:txBody>
      </p:sp>
      <p:sp>
        <p:nvSpPr>
          <p:cNvPr id="28685" name="TextBox 17"/>
          <p:cNvSpPr txBox="1">
            <a:spLocks noChangeArrowheads="1"/>
          </p:cNvSpPr>
          <p:nvPr/>
        </p:nvSpPr>
        <p:spPr bwMode="auto">
          <a:xfrm>
            <a:off x="2971800" y="2362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Decision makers - 5</a:t>
            </a:r>
          </a:p>
        </p:txBody>
      </p:sp>
      <p:sp>
        <p:nvSpPr>
          <p:cNvPr id="28686" name="TextBox 21"/>
          <p:cNvSpPr txBox="1">
            <a:spLocks noChangeArrowheads="1"/>
          </p:cNvSpPr>
          <p:nvPr/>
        </p:nvSpPr>
        <p:spPr bwMode="auto">
          <a:xfrm>
            <a:off x="1066800" y="39624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Interview</a:t>
            </a:r>
          </a:p>
        </p:txBody>
      </p:sp>
      <p:sp>
        <p:nvSpPr>
          <p:cNvPr id="24" name="Right Arrow 23"/>
          <p:cNvSpPr/>
          <p:nvPr/>
        </p:nvSpPr>
        <p:spPr>
          <a:xfrm>
            <a:off x="990600" y="5638800"/>
            <a:ext cx="1371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581400" y="3733800"/>
            <a:ext cx="914400" cy="838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9" name="TextBox 25"/>
          <p:cNvSpPr txBox="1">
            <a:spLocks noChangeArrowheads="1"/>
          </p:cNvSpPr>
          <p:nvPr/>
        </p:nvSpPr>
        <p:spPr bwMode="auto">
          <a:xfrm>
            <a:off x="5867400" y="5486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First Base</a:t>
            </a:r>
          </a:p>
        </p:txBody>
      </p:sp>
      <p:sp>
        <p:nvSpPr>
          <p:cNvPr id="28690" name="TextBox 26"/>
          <p:cNvSpPr txBox="1">
            <a:spLocks noChangeArrowheads="1"/>
          </p:cNvSpPr>
          <p:nvPr/>
        </p:nvSpPr>
        <p:spPr bwMode="auto">
          <a:xfrm>
            <a:off x="5867400" y="26670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Second Base</a:t>
            </a:r>
          </a:p>
        </p:txBody>
      </p:sp>
      <p:sp>
        <p:nvSpPr>
          <p:cNvPr id="28691" name="TextBox 27"/>
          <p:cNvSpPr txBox="1">
            <a:spLocks noChangeArrowheads="1"/>
          </p:cNvSpPr>
          <p:nvPr/>
        </p:nvSpPr>
        <p:spPr bwMode="auto">
          <a:xfrm>
            <a:off x="1066800" y="27432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Third Base</a:t>
            </a:r>
          </a:p>
        </p:txBody>
      </p:sp>
      <p:sp>
        <p:nvSpPr>
          <p:cNvPr id="28692" name="TextBox 28"/>
          <p:cNvSpPr txBox="1">
            <a:spLocks noChangeArrowheads="1"/>
          </p:cNvSpPr>
          <p:nvPr/>
        </p:nvSpPr>
        <p:spPr bwMode="auto">
          <a:xfrm>
            <a:off x="990600" y="579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en-US" altLang="en-US" sz="1800"/>
              <a:t>Home Plate!</a:t>
            </a:r>
          </a:p>
        </p:txBody>
      </p:sp>
      <p:sp>
        <p:nvSpPr>
          <p:cNvPr id="30" name="Bent-Up Arrow 29"/>
          <p:cNvSpPr/>
          <p:nvPr/>
        </p:nvSpPr>
        <p:spPr>
          <a:xfrm>
            <a:off x="3581400" y="4953000"/>
            <a:ext cx="17526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Bent-Up Arrow 30"/>
          <p:cNvSpPr/>
          <p:nvPr/>
        </p:nvSpPr>
        <p:spPr>
          <a:xfrm rot="-10800000">
            <a:off x="2819400" y="3124200"/>
            <a:ext cx="17526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Bent-Up Arrow 31"/>
          <p:cNvSpPr/>
          <p:nvPr/>
        </p:nvSpPr>
        <p:spPr>
          <a:xfrm rot="-5400000">
            <a:off x="4305300" y="3695700"/>
            <a:ext cx="17526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16200000" flipH="1">
            <a:off x="3932237" y="3992563"/>
            <a:ext cx="182563" cy="2746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1000" y="5105400"/>
            <a:ext cx="2133600" cy="369888"/>
          </a:xfrm>
          <a:prstGeom prst="rect">
            <a:avLst/>
          </a:prstGeom>
          <a:noFill/>
        </p:spPr>
        <p:txBody>
          <a:bodyPr>
            <a:spAutoFit/>
          </a:bodyPr>
          <a:lstStyle/>
          <a:p>
            <a:pPr>
              <a:defRPr/>
            </a:pPr>
            <a:r>
              <a:rPr lang="en-US" dirty="0">
                <a:latin typeface="+mn-lt"/>
              </a:rPr>
              <a:t>5 interviews = JOB</a:t>
            </a:r>
          </a:p>
        </p:txBody>
      </p:sp>
      <p:sp>
        <p:nvSpPr>
          <p:cNvPr id="3" name="Date Placeholder 2"/>
          <p:cNvSpPr>
            <a:spLocks noGrp="1"/>
          </p:cNvSpPr>
          <p:nvPr>
            <p:ph type="dt" sz="quarter" idx="10"/>
          </p:nvPr>
        </p:nvSpPr>
        <p:spPr/>
        <p:txBody>
          <a:bodyPr/>
          <a:lstStyle/>
          <a:p>
            <a:pPr>
              <a:defRPr/>
            </a:pPr>
            <a:fld id="{42146396-882C-4DED-8EC0-2D817C8E4929}" type="datetime1">
              <a:rPr lang="en-US" smtClean="0"/>
              <a:t>4/5/2024</a:t>
            </a:fld>
            <a:endParaRPr lang="en-US"/>
          </a:p>
        </p:txBody>
      </p:sp>
    </p:spTree>
    <p:extLst>
      <p:ext uri="{BB962C8B-B14F-4D97-AF65-F5344CB8AC3E}">
        <p14:creationId xmlns:p14="http://schemas.microsoft.com/office/powerpoint/2010/main" val="150223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eaLnBrk="1" fontAlgn="auto" hangingPunct="1">
              <a:spcAft>
                <a:spcPts val="0"/>
              </a:spcAft>
              <a:defRPr/>
            </a:pPr>
            <a:r>
              <a:rPr lang="en-US" dirty="0"/>
              <a:t>Job Networking with</a:t>
            </a:r>
            <a:br>
              <a:rPr lang="en-US" dirty="0"/>
            </a:br>
            <a:r>
              <a:rPr lang="en-US" dirty="0">
                <a:solidFill>
                  <a:srgbClr val="FFFF00"/>
                </a:solidFill>
              </a:rPr>
              <a:t>Friends, Family, Outsiders</a:t>
            </a:r>
          </a:p>
        </p:txBody>
      </p:sp>
      <p:sp>
        <p:nvSpPr>
          <p:cNvPr id="29699" name="Content Placeholder 2"/>
          <p:cNvSpPr>
            <a:spLocks noGrp="1"/>
          </p:cNvSpPr>
          <p:nvPr>
            <p:ph idx="1"/>
          </p:nvPr>
        </p:nvSpPr>
        <p:spPr/>
        <p:txBody>
          <a:bodyPr/>
          <a:lstStyle/>
          <a:p>
            <a:pPr marL="514350" indent="-514350" eaLnBrk="1" hangingPunct="1">
              <a:buFont typeface="Trebuchet MS" pitchFamily="34" charset="0"/>
              <a:buAutoNum type="arabicPeriod"/>
            </a:pPr>
            <a:r>
              <a:rPr lang="en-US" altLang="en-US" sz="2400" dirty="0"/>
              <a:t>Would you be willing to look at my target list?</a:t>
            </a:r>
          </a:p>
          <a:p>
            <a:pPr marL="514350" indent="-514350" eaLnBrk="1" hangingPunct="1">
              <a:buFont typeface="Trebuchet MS" pitchFamily="34" charset="0"/>
              <a:buAutoNum type="arabicPeriod"/>
            </a:pPr>
            <a:r>
              <a:rPr lang="en-US" altLang="en-US" sz="2400" dirty="0"/>
              <a:t>Do you know anything about any of these organizations? If so, what?</a:t>
            </a:r>
          </a:p>
          <a:p>
            <a:pPr marL="514350" indent="-514350" eaLnBrk="1" hangingPunct="1">
              <a:buFont typeface="Trebuchet MS" pitchFamily="34" charset="0"/>
              <a:buAutoNum type="arabicPeriod"/>
            </a:pPr>
            <a:r>
              <a:rPr lang="en-US" altLang="en-US" sz="2400" dirty="0"/>
              <a:t>Which organizations might be best for me?</a:t>
            </a:r>
          </a:p>
          <a:p>
            <a:pPr marL="514350" indent="-514350" eaLnBrk="1" hangingPunct="1">
              <a:buFont typeface="Trebuchet MS" pitchFamily="34" charset="0"/>
              <a:buAutoNum type="arabicPeriod"/>
            </a:pPr>
            <a:r>
              <a:rPr lang="en-US" altLang="en-US" sz="2400" dirty="0"/>
              <a:t>Can you think of others not on my list?</a:t>
            </a:r>
          </a:p>
          <a:p>
            <a:pPr marL="514350" indent="-514350" eaLnBrk="1" hangingPunct="1">
              <a:buFont typeface="Trebuchet MS" pitchFamily="34" charset="0"/>
              <a:buAutoNum type="arabicPeriod"/>
            </a:pPr>
            <a:r>
              <a:rPr lang="en-US" altLang="en-US" sz="2400" dirty="0"/>
              <a:t>Do you know anyone who might know more about these organizations?</a:t>
            </a:r>
          </a:p>
        </p:txBody>
      </p:sp>
      <p:sp>
        <p:nvSpPr>
          <p:cNvPr id="22533"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a:t>Career Transition Ministries 2015</a:t>
            </a:r>
          </a:p>
        </p:txBody>
      </p:sp>
      <p:sp>
        <p:nvSpPr>
          <p:cNvPr id="2253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86700-208A-4F9E-A377-F85BE0112C9D}" type="slidenum">
              <a:rPr lang="en-US" smtClean="0"/>
              <a:pPr fontAlgn="base">
                <a:spcBef>
                  <a:spcPct val="0"/>
                </a:spcBef>
                <a:spcAft>
                  <a:spcPct val="0"/>
                </a:spcAft>
                <a:defRPr/>
              </a:pPr>
              <a:t>15</a:t>
            </a:fld>
            <a:endParaRPr lang="en-US"/>
          </a:p>
        </p:txBody>
      </p:sp>
      <p:sp>
        <p:nvSpPr>
          <p:cNvPr id="3" name="Date Placeholder 2"/>
          <p:cNvSpPr>
            <a:spLocks noGrp="1"/>
          </p:cNvSpPr>
          <p:nvPr>
            <p:ph type="dt" sz="quarter" idx="10"/>
          </p:nvPr>
        </p:nvSpPr>
        <p:spPr/>
        <p:txBody>
          <a:bodyPr/>
          <a:lstStyle/>
          <a:p>
            <a:pPr>
              <a:defRPr/>
            </a:pPr>
            <a:fld id="{522406FC-7D89-4240-ACFE-8899984CE362}" type="datetime1">
              <a:rPr lang="en-US" smtClean="0"/>
              <a:t>4/5/2024</a:t>
            </a:fld>
            <a:endParaRPr lang="en-US"/>
          </a:p>
        </p:txBody>
      </p:sp>
    </p:spTree>
    <p:extLst>
      <p:ext uri="{BB962C8B-B14F-4D97-AF65-F5344CB8AC3E}">
        <p14:creationId xmlns:p14="http://schemas.microsoft.com/office/powerpoint/2010/main" val="299354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eaLnBrk="1" fontAlgn="auto" hangingPunct="1">
              <a:spcAft>
                <a:spcPts val="0"/>
              </a:spcAft>
              <a:defRPr/>
            </a:pPr>
            <a:r>
              <a:rPr lang="en-US" dirty="0"/>
              <a:t>Job Networking with </a:t>
            </a:r>
            <a:br>
              <a:rPr lang="en-US" dirty="0"/>
            </a:br>
            <a:r>
              <a:rPr lang="en-US" dirty="0">
                <a:solidFill>
                  <a:srgbClr val="FFFF00"/>
                </a:solidFill>
              </a:rPr>
              <a:t>Insiders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sz="2400" dirty="0"/>
              <a:t>What is it like to work there?</a:t>
            </a:r>
          </a:p>
          <a:p>
            <a:pPr marL="274320" indent="-274320" eaLnBrk="1" fontAlgn="auto" hangingPunct="1">
              <a:spcAft>
                <a:spcPts val="0"/>
              </a:spcAft>
              <a:buFont typeface="Wingdings 2"/>
              <a:buChar char=""/>
              <a:defRPr/>
            </a:pPr>
            <a:r>
              <a:rPr lang="en-US" sz="2400" dirty="0"/>
              <a:t>What do you like most/least?</a:t>
            </a:r>
          </a:p>
          <a:p>
            <a:pPr marL="274320" indent="-274320" eaLnBrk="1" fontAlgn="auto" hangingPunct="1">
              <a:spcAft>
                <a:spcPts val="0"/>
              </a:spcAft>
              <a:buFont typeface="Wingdings 2"/>
              <a:buChar char=""/>
              <a:defRPr/>
            </a:pPr>
            <a:r>
              <a:rPr lang="en-US" sz="2400" dirty="0"/>
              <a:t>What is the most appropriate department for me? Why?</a:t>
            </a:r>
          </a:p>
          <a:p>
            <a:pPr marL="274320" indent="-274320" eaLnBrk="1" fontAlgn="auto" hangingPunct="1">
              <a:spcAft>
                <a:spcPts val="0"/>
              </a:spcAft>
              <a:buFont typeface="Wingdings 2"/>
              <a:buChar char=""/>
              <a:defRPr/>
            </a:pPr>
            <a:r>
              <a:rPr lang="en-US" sz="2400" dirty="0"/>
              <a:t>What do they do and how?</a:t>
            </a:r>
          </a:p>
          <a:p>
            <a:pPr marL="274320" indent="-274320" eaLnBrk="1" fontAlgn="auto" hangingPunct="1">
              <a:spcAft>
                <a:spcPts val="0"/>
              </a:spcAft>
              <a:buFont typeface="Wingdings 2"/>
              <a:buChar char=""/>
              <a:defRPr/>
            </a:pPr>
            <a:r>
              <a:rPr lang="en-US" sz="2400" dirty="0"/>
              <a:t>Who would be the appropriate decision maker in that department?</a:t>
            </a:r>
          </a:p>
          <a:p>
            <a:pPr marL="274320" indent="-274320" eaLnBrk="1" fontAlgn="auto" hangingPunct="1">
              <a:spcAft>
                <a:spcPts val="0"/>
              </a:spcAft>
              <a:buFont typeface="Wingdings 2"/>
              <a:buChar char=""/>
              <a:defRPr/>
            </a:pPr>
            <a:r>
              <a:rPr lang="en-US" sz="2400" dirty="0"/>
              <a:t>What do they want in employees?</a:t>
            </a:r>
          </a:p>
          <a:p>
            <a:pPr marL="274320" indent="-274320" eaLnBrk="1" fontAlgn="auto" hangingPunct="1">
              <a:spcAft>
                <a:spcPts val="0"/>
              </a:spcAft>
              <a:buFont typeface="Wingdings 2"/>
              <a:buChar char=""/>
              <a:defRPr/>
            </a:pPr>
            <a:r>
              <a:rPr lang="en-US" sz="2400" dirty="0"/>
              <a:t>Do you know that decision maker?</a:t>
            </a:r>
          </a:p>
          <a:p>
            <a:pPr marL="274320" indent="-274320" eaLnBrk="1" fontAlgn="auto" hangingPunct="1">
              <a:spcAft>
                <a:spcPts val="0"/>
              </a:spcAft>
              <a:buFont typeface="Wingdings 2"/>
              <a:buChar char=""/>
              <a:defRPr/>
            </a:pPr>
            <a:r>
              <a:rPr lang="en-US" sz="2400" dirty="0"/>
              <a:t>Do you know someone that would introduce me to the decision maker? </a:t>
            </a:r>
          </a:p>
        </p:txBody>
      </p:sp>
      <p:sp>
        <p:nvSpPr>
          <p:cNvPr id="23557"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a:t>Career Transition Ministries 2015</a:t>
            </a:r>
          </a:p>
        </p:txBody>
      </p:sp>
      <p:sp>
        <p:nvSpPr>
          <p:cNvPr id="2355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2F173-CC3B-4F89-9620-F3D1F12B7053}" type="slidenum">
              <a:rPr lang="en-US" smtClean="0"/>
              <a:pPr fontAlgn="base">
                <a:spcBef>
                  <a:spcPct val="0"/>
                </a:spcBef>
                <a:spcAft>
                  <a:spcPct val="0"/>
                </a:spcAft>
                <a:defRPr/>
              </a:pPr>
              <a:t>16</a:t>
            </a:fld>
            <a:endParaRPr lang="en-US"/>
          </a:p>
        </p:txBody>
      </p:sp>
      <p:sp>
        <p:nvSpPr>
          <p:cNvPr id="4" name="Date Placeholder 3"/>
          <p:cNvSpPr>
            <a:spLocks noGrp="1"/>
          </p:cNvSpPr>
          <p:nvPr>
            <p:ph type="dt" sz="quarter" idx="10"/>
          </p:nvPr>
        </p:nvSpPr>
        <p:spPr/>
        <p:txBody>
          <a:bodyPr/>
          <a:lstStyle/>
          <a:p>
            <a:pPr>
              <a:defRPr/>
            </a:pPr>
            <a:fld id="{C935323F-4317-4CC1-8BED-3402CC0CAF15}" type="datetime1">
              <a:rPr lang="en-US" smtClean="0"/>
              <a:t>4/5/2024</a:t>
            </a:fld>
            <a:endParaRPr lang="en-US"/>
          </a:p>
        </p:txBody>
      </p:sp>
    </p:spTree>
    <p:extLst>
      <p:ext uri="{BB962C8B-B14F-4D97-AF65-F5344CB8AC3E}">
        <p14:creationId xmlns:p14="http://schemas.microsoft.com/office/powerpoint/2010/main" val="108016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eaLnBrk="1" fontAlgn="auto" hangingPunct="1">
              <a:spcAft>
                <a:spcPts val="0"/>
              </a:spcAft>
              <a:defRPr/>
            </a:pPr>
            <a:br>
              <a:rPr lang="en-US" dirty="0"/>
            </a:br>
            <a:r>
              <a:rPr lang="en-US" dirty="0"/>
              <a:t>Job Networking with </a:t>
            </a:r>
            <a:br>
              <a:rPr lang="en-US" dirty="0"/>
            </a:br>
            <a:r>
              <a:rPr lang="en-US" dirty="0">
                <a:solidFill>
                  <a:srgbClr val="FFFF00"/>
                </a:solidFill>
              </a:rPr>
              <a:t>Decision Makers</a:t>
            </a:r>
          </a:p>
        </p:txBody>
      </p:sp>
      <p:sp>
        <p:nvSpPr>
          <p:cNvPr id="31747" name="Content Placeholder 2"/>
          <p:cNvSpPr>
            <a:spLocks noGrp="1"/>
          </p:cNvSpPr>
          <p:nvPr>
            <p:ph idx="1"/>
          </p:nvPr>
        </p:nvSpPr>
        <p:spPr/>
        <p:txBody>
          <a:bodyPr/>
          <a:lstStyle/>
          <a:p>
            <a:pPr eaLnBrk="1" hangingPunct="1"/>
            <a:r>
              <a:rPr lang="en-US" altLang="en-US" sz="2400" dirty="0"/>
              <a:t>Mention your interest in the organization</a:t>
            </a:r>
          </a:p>
          <a:p>
            <a:pPr eaLnBrk="1" hangingPunct="1"/>
            <a:r>
              <a:rPr lang="en-US" altLang="en-US" sz="2400" dirty="0"/>
              <a:t>Use your “branding statement”</a:t>
            </a:r>
          </a:p>
          <a:p>
            <a:pPr eaLnBrk="1" hangingPunct="1"/>
            <a:r>
              <a:rPr lang="en-US" altLang="en-US" sz="2400" dirty="0"/>
              <a:t>Ask what they expect from employees and tell them that you have some (or all) they are looking for.</a:t>
            </a:r>
          </a:p>
          <a:p>
            <a:pPr eaLnBrk="1" hangingPunct="1"/>
            <a:r>
              <a:rPr lang="en-US" altLang="en-US" sz="2400" dirty="0"/>
              <a:t>Get acquainted if there is time.</a:t>
            </a:r>
          </a:p>
          <a:p>
            <a:pPr eaLnBrk="1" hangingPunct="1"/>
            <a:r>
              <a:rPr lang="en-US" altLang="en-US" sz="2400" dirty="0"/>
              <a:t>Tell them you would be very interested in talking with them next time they have an opening. Leave your resume if possible.</a:t>
            </a:r>
          </a:p>
          <a:p>
            <a:pPr eaLnBrk="1" hangingPunct="1"/>
            <a:endParaRPr lang="en-US" altLang="en-US" sz="2000" dirty="0"/>
          </a:p>
          <a:p>
            <a:pPr eaLnBrk="1" hangingPunct="1"/>
            <a:r>
              <a:rPr lang="en-US" altLang="en-US" sz="2000" dirty="0"/>
              <a:t>Note: Skills are often used to justify hiring someone the decision maker likes and trusts.</a:t>
            </a:r>
          </a:p>
          <a:p>
            <a:pPr eaLnBrk="1" hangingPunct="1"/>
            <a:endParaRPr lang="en-US" altLang="en-US" dirty="0"/>
          </a:p>
        </p:txBody>
      </p:sp>
      <p:sp>
        <p:nvSpPr>
          <p:cNvPr id="24581"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a:t>Career Transition Ministries 2015</a:t>
            </a:r>
          </a:p>
        </p:txBody>
      </p:sp>
      <p:sp>
        <p:nvSpPr>
          <p:cNvPr id="2458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EF58C-6DDD-45CF-8AFC-CB31A85FD91A}" type="slidenum">
              <a:rPr lang="en-US" smtClean="0"/>
              <a:pPr fontAlgn="base">
                <a:spcBef>
                  <a:spcPct val="0"/>
                </a:spcBef>
                <a:spcAft>
                  <a:spcPct val="0"/>
                </a:spcAft>
                <a:defRPr/>
              </a:pPr>
              <a:t>17</a:t>
            </a:fld>
            <a:endParaRPr lang="en-US"/>
          </a:p>
        </p:txBody>
      </p:sp>
      <p:sp>
        <p:nvSpPr>
          <p:cNvPr id="3" name="Date Placeholder 2"/>
          <p:cNvSpPr>
            <a:spLocks noGrp="1"/>
          </p:cNvSpPr>
          <p:nvPr>
            <p:ph type="dt" sz="quarter" idx="10"/>
          </p:nvPr>
        </p:nvSpPr>
        <p:spPr/>
        <p:txBody>
          <a:bodyPr/>
          <a:lstStyle/>
          <a:p>
            <a:pPr>
              <a:defRPr/>
            </a:pPr>
            <a:fld id="{1C0751F7-D800-4E7E-8EA2-450CB860BE39}" type="datetime1">
              <a:rPr lang="en-US" smtClean="0"/>
              <a:t>4/5/2024</a:t>
            </a:fld>
            <a:endParaRPr lang="en-US"/>
          </a:p>
        </p:txBody>
      </p:sp>
    </p:spTree>
    <p:extLst>
      <p:ext uri="{BB962C8B-B14F-4D97-AF65-F5344CB8AC3E}">
        <p14:creationId xmlns:p14="http://schemas.microsoft.com/office/powerpoint/2010/main" val="406397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 Networking Plan</a:t>
            </a:r>
          </a:p>
        </p:txBody>
      </p:sp>
      <p:sp>
        <p:nvSpPr>
          <p:cNvPr id="3" name="Content Placeholder 2"/>
          <p:cNvSpPr>
            <a:spLocks noGrp="1"/>
          </p:cNvSpPr>
          <p:nvPr>
            <p:ph idx="1"/>
          </p:nvPr>
        </p:nvSpPr>
        <p:spPr/>
        <p:txBody>
          <a:bodyPr/>
          <a:lstStyle/>
          <a:p>
            <a:r>
              <a:rPr lang="en-US" dirty="0"/>
              <a:t>Specific – Focused</a:t>
            </a:r>
          </a:p>
          <a:p>
            <a:r>
              <a:rPr lang="en-US" dirty="0"/>
              <a:t>Measureable</a:t>
            </a:r>
          </a:p>
          <a:p>
            <a:r>
              <a:rPr lang="en-US" dirty="0"/>
              <a:t>Must hold you accountable</a:t>
            </a:r>
          </a:p>
          <a:p>
            <a:r>
              <a:rPr lang="en-US" dirty="0"/>
              <a:t>Must be realistic</a:t>
            </a:r>
          </a:p>
          <a:p>
            <a:r>
              <a:rPr lang="en-US" dirty="0"/>
              <a:t>Must be time dated and trackable</a:t>
            </a:r>
          </a:p>
        </p:txBody>
      </p:sp>
      <p:sp>
        <p:nvSpPr>
          <p:cNvPr id="4" name="Date Placeholder 3"/>
          <p:cNvSpPr>
            <a:spLocks noGrp="1"/>
          </p:cNvSpPr>
          <p:nvPr>
            <p:ph type="dt" sz="half" idx="10"/>
          </p:nvPr>
        </p:nvSpPr>
        <p:spPr/>
        <p:txBody>
          <a:bodyPr/>
          <a:lstStyle/>
          <a:p>
            <a:fld id="{918DE9DB-DA48-4AC3-A719-7FBE537BE268}" type="datetime1">
              <a:rPr lang="en-US" smtClean="0"/>
              <a:t>4/5/2024</a:t>
            </a:fld>
            <a:endParaRPr lang="en-US"/>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18</a:t>
            </a:fld>
            <a:endParaRPr lang="en-US"/>
          </a:p>
        </p:txBody>
      </p:sp>
    </p:spTree>
    <p:extLst>
      <p:ext uri="{BB962C8B-B14F-4D97-AF65-F5344CB8AC3E}">
        <p14:creationId xmlns:p14="http://schemas.microsoft.com/office/powerpoint/2010/main" val="386314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38446216"/>
              </p:ext>
            </p:extLst>
          </p:nvPr>
        </p:nvGraphicFramePr>
        <p:xfrm>
          <a:off x="152400" y="152400"/>
          <a:ext cx="8839198" cy="6553202"/>
        </p:xfrm>
        <a:graphic>
          <a:graphicData uri="http://schemas.openxmlformats.org/drawingml/2006/table">
            <a:tbl>
              <a:tblPr>
                <a:tableStyleId>{5C22544A-7EE6-4342-B048-85BDC9FD1C3A}</a:tableStyleId>
              </a:tblPr>
              <a:tblGrid>
                <a:gridCol w="168717">
                  <a:extLst>
                    <a:ext uri="{9D8B030D-6E8A-4147-A177-3AD203B41FA5}">
                      <a16:colId xmlns:a16="http://schemas.microsoft.com/office/drawing/2014/main" val="20000"/>
                    </a:ext>
                  </a:extLst>
                </a:gridCol>
                <a:gridCol w="3869953">
                  <a:extLst>
                    <a:ext uri="{9D8B030D-6E8A-4147-A177-3AD203B41FA5}">
                      <a16:colId xmlns:a16="http://schemas.microsoft.com/office/drawing/2014/main" val="20001"/>
                    </a:ext>
                  </a:extLst>
                </a:gridCol>
                <a:gridCol w="593147">
                  <a:extLst>
                    <a:ext uri="{9D8B030D-6E8A-4147-A177-3AD203B41FA5}">
                      <a16:colId xmlns:a16="http://schemas.microsoft.com/office/drawing/2014/main" val="20002"/>
                    </a:ext>
                  </a:extLst>
                </a:gridCol>
                <a:gridCol w="316344">
                  <a:extLst>
                    <a:ext uri="{9D8B030D-6E8A-4147-A177-3AD203B41FA5}">
                      <a16:colId xmlns:a16="http://schemas.microsoft.com/office/drawing/2014/main" val="20003"/>
                    </a:ext>
                  </a:extLst>
                </a:gridCol>
                <a:gridCol w="316344">
                  <a:extLst>
                    <a:ext uri="{9D8B030D-6E8A-4147-A177-3AD203B41FA5}">
                      <a16:colId xmlns:a16="http://schemas.microsoft.com/office/drawing/2014/main" val="20004"/>
                    </a:ext>
                  </a:extLst>
                </a:gridCol>
                <a:gridCol w="316344">
                  <a:extLst>
                    <a:ext uri="{9D8B030D-6E8A-4147-A177-3AD203B41FA5}">
                      <a16:colId xmlns:a16="http://schemas.microsoft.com/office/drawing/2014/main" val="20005"/>
                    </a:ext>
                  </a:extLst>
                </a:gridCol>
                <a:gridCol w="316344">
                  <a:extLst>
                    <a:ext uri="{9D8B030D-6E8A-4147-A177-3AD203B41FA5}">
                      <a16:colId xmlns:a16="http://schemas.microsoft.com/office/drawing/2014/main" val="20006"/>
                    </a:ext>
                  </a:extLst>
                </a:gridCol>
                <a:gridCol w="316344">
                  <a:extLst>
                    <a:ext uri="{9D8B030D-6E8A-4147-A177-3AD203B41FA5}">
                      <a16:colId xmlns:a16="http://schemas.microsoft.com/office/drawing/2014/main" val="20007"/>
                    </a:ext>
                  </a:extLst>
                </a:gridCol>
                <a:gridCol w="316344">
                  <a:extLst>
                    <a:ext uri="{9D8B030D-6E8A-4147-A177-3AD203B41FA5}">
                      <a16:colId xmlns:a16="http://schemas.microsoft.com/office/drawing/2014/main" val="20008"/>
                    </a:ext>
                  </a:extLst>
                </a:gridCol>
                <a:gridCol w="316344">
                  <a:extLst>
                    <a:ext uri="{9D8B030D-6E8A-4147-A177-3AD203B41FA5}">
                      <a16:colId xmlns:a16="http://schemas.microsoft.com/office/drawing/2014/main" val="20009"/>
                    </a:ext>
                  </a:extLst>
                </a:gridCol>
                <a:gridCol w="316344">
                  <a:extLst>
                    <a:ext uri="{9D8B030D-6E8A-4147-A177-3AD203B41FA5}">
                      <a16:colId xmlns:a16="http://schemas.microsoft.com/office/drawing/2014/main" val="20010"/>
                    </a:ext>
                  </a:extLst>
                </a:gridCol>
                <a:gridCol w="485063">
                  <a:extLst>
                    <a:ext uri="{9D8B030D-6E8A-4147-A177-3AD203B41FA5}">
                      <a16:colId xmlns:a16="http://schemas.microsoft.com/office/drawing/2014/main" val="20011"/>
                    </a:ext>
                  </a:extLst>
                </a:gridCol>
                <a:gridCol w="685414">
                  <a:extLst>
                    <a:ext uri="{9D8B030D-6E8A-4147-A177-3AD203B41FA5}">
                      <a16:colId xmlns:a16="http://schemas.microsoft.com/office/drawing/2014/main" val="20012"/>
                    </a:ext>
                  </a:extLst>
                </a:gridCol>
                <a:gridCol w="506152">
                  <a:extLst>
                    <a:ext uri="{9D8B030D-6E8A-4147-A177-3AD203B41FA5}">
                      <a16:colId xmlns:a16="http://schemas.microsoft.com/office/drawing/2014/main" val="20013"/>
                    </a:ext>
                  </a:extLst>
                </a:gridCol>
              </a:tblGrid>
              <a:tr h="375433">
                <a:tc>
                  <a:txBody>
                    <a:bodyPr/>
                    <a:lstStyle/>
                    <a:p>
                      <a:pPr algn="l" fontAlgn="b"/>
                      <a:endParaRPr lang="en-US" sz="1000" b="0" i="0" u="none" strike="noStrike">
                        <a:solidFill>
                          <a:srgbClr val="000000"/>
                        </a:solidFill>
                        <a:effectLst/>
                        <a:latin typeface="Arial"/>
                      </a:endParaRPr>
                    </a:p>
                  </a:txBody>
                  <a:tcPr marL="0" marR="0" marT="0" marB="0" anchor="b"/>
                </a:tc>
                <a:tc gridSpan="7">
                  <a:txBody>
                    <a:bodyPr/>
                    <a:lstStyle/>
                    <a:p>
                      <a:pPr algn="l" fontAlgn="b"/>
                      <a:r>
                        <a:rPr lang="en-US" sz="1000" u="none" strike="noStrike">
                          <a:effectLst/>
                        </a:rPr>
                        <a:t>                                                                       Job Search Action Plan Progress Chart</a:t>
                      </a:r>
                      <a:endParaRPr lang="en-US" sz="1000" b="1" i="0" u="none" strike="noStrike">
                        <a:solidFill>
                          <a:srgbClr val="000000"/>
                        </a:solidFill>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0" marR="0" marT="0" marB="0" anchor="b"/>
                </a:tc>
                <a:tc>
                  <a:txBody>
                    <a:bodyPr/>
                    <a:lstStyle/>
                    <a:p>
                      <a:pPr algn="l" fontAlgn="b"/>
                      <a:endParaRPr lang="en-US" sz="1000" b="0" i="0" u="none" strike="noStrike">
                        <a:solidFill>
                          <a:srgbClr val="000000"/>
                        </a:solidFill>
                        <a:effectLst/>
                        <a:latin typeface="Arial"/>
                      </a:endParaRPr>
                    </a:p>
                  </a:txBody>
                  <a:tcPr marL="0" marR="0" marT="0" marB="0" anchor="b"/>
                </a:tc>
                <a:tc>
                  <a:txBody>
                    <a:bodyPr/>
                    <a:lstStyle/>
                    <a:p>
                      <a:pPr algn="l" fontAlgn="b"/>
                      <a:endParaRPr lang="en-US" sz="1000" b="0" i="0" u="none" strike="noStrike">
                        <a:solidFill>
                          <a:srgbClr val="000000"/>
                        </a:solidFill>
                        <a:effectLst/>
                        <a:latin typeface="Arial"/>
                      </a:endParaRPr>
                    </a:p>
                  </a:txBody>
                  <a:tcPr marL="0" marR="0" marT="0" marB="0" anchor="b"/>
                </a:tc>
                <a:tc>
                  <a:txBody>
                    <a:bodyPr/>
                    <a:lstStyle/>
                    <a:p>
                      <a:pPr algn="l" fontAlgn="b"/>
                      <a:endParaRPr lang="en-US" sz="1000" b="0" i="0" u="none" strike="noStrike">
                        <a:solidFill>
                          <a:srgbClr val="000000"/>
                        </a:solidFill>
                        <a:effectLst/>
                        <a:latin typeface="Arial"/>
                      </a:endParaRPr>
                    </a:p>
                  </a:txBody>
                  <a:tcPr marL="0" marR="0" marT="0" marB="0" anchor="b"/>
                </a:tc>
                <a:tc>
                  <a:txBody>
                    <a:bodyPr/>
                    <a:lstStyle/>
                    <a:p>
                      <a:pPr algn="l" fontAlgn="b"/>
                      <a:endParaRPr lang="en-US" sz="1000" b="0" i="0" u="none" strike="noStrike">
                        <a:solidFill>
                          <a:srgbClr val="000000"/>
                        </a:solidFill>
                        <a:effectLst/>
                        <a:latin typeface="Arial"/>
                      </a:endParaRPr>
                    </a:p>
                  </a:txBody>
                  <a:tcPr marL="0" marR="0" marT="0" marB="0" anchor="b"/>
                </a:tc>
                <a:tc>
                  <a:txBody>
                    <a:bodyPr/>
                    <a:lstStyle/>
                    <a:p>
                      <a:pPr algn="l" fontAlgn="b"/>
                      <a:endParaRPr lang="en-US" sz="10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0"/>
                  </a:ext>
                </a:extLst>
              </a:tr>
              <a:tr h="153313">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800" b="0" i="0" u="none" strike="noStrike">
                        <a:solidFill>
                          <a:srgbClr val="000000"/>
                        </a:solidFill>
                        <a:effectLst/>
                        <a:latin typeface="Calibri"/>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1"/>
                  </a:ext>
                </a:extLst>
              </a:tr>
              <a:tr h="148087">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Week of:</a:t>
                      </a:r>
                      <a:endParaRPr lang="en-US" sz="700" b="1"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2"/>
                  </a:ext>
                </a:extLst>
              </a:tr>
              <a:tr h="148087">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3"/>
                  </a:ext>
                </a:extLst>
              </a:tr>
              <a:tr h="148087">
                <a:tc>
                  <a:txBody>
                    <a:bodyPr/>
                    <a:lstStyle/>
                    <a:p>
                      <a:pPr algn="ctr" fontAlgn="ctr"/>
                      <a:r>
                        <a:rPr lang="en-US" sz="700" u="none" strike="noStrike">
                          <a:effectLst/>
                        </a:rPr>
                        <a:t>#</a:t>
                      </a:r>
                      <a:endParaRPr lang="en-US" sz="700" b="0" i="0" u="none" strike="noStrike">
                        <a:solidFill>
                          <a:srgbClr val="000000"/>
                        </a:solidFill>
                        <a:effectLst/>
                        <a:latin typeface="Arial"/>
                      </a:endParaRPr>
                    </a:p>
                  </a:txBody>
                  <a:tcPr marL="0" marR="0" marT="0" marB="0" anchor="ctr"/>
                </a:tc>
                <a:tc>
                  <a:txBody>
                    <a:bodyPr/>
                    <a:lstStyle/>
                    <a:p>
                      <a:pPr algn="ctr" fontAlgn="b"/>
                      <a:r>
                        <a:rPr lang="en-US" sz="700" u="none" strike="noStrike">
                          <a:effectLst/>
                        </a:rPr>
                        <a:t>Job Search Strategy</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 Effective</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Mon</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Tue</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Wed</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Thu</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Fri</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Sat</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Sun</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Total </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 of TSI</a:t>
                      </a:r>
                      <a:endParaRPr lang="en-US" sz="700" b="1" i="0" u="none" strike="noStrike">
                        <a:solidFill>
                          <a:srgbClr val="000000"/>
                        </a:solidFill>
                        <a:effectLst/>
                        <a:latin typeface="Arial"/>
                      </a:endParaRPr>
                    </a:p>
                  </a:txBody>
                  <a:tcPr marL="0" marR="0" marT="0" marB="0" anchor="b"/>
                </a:tc>
                <a:tc>
                  <a:txBody>
                    <a:bodyPr/>
                    <a:lstStyle/>
                    <a:p>
                      <a:pPr algn="ctr" fontAlgn="b"/>
                      <a:r>
                        <a:rPr lang="en-US" sz="700" u="none" strike="noStrike">
                          <a:effectLst/>
                        </a:rPr>
                        <a:t>% Different</a:t>
                      </a:r>
                      <a:endParaRPr lang="en-US" sz="700" b="1"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4"/>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5"/>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Total Strategy Implementation Hours Planned</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ctr"/>
                      <a:r>
                        <a:rPr lang="en-US" sz="700" u="none" strike="noStrike">
                          <a:effectLst/>
                        </a:rPr>
                        <a:t>8</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40</a:t>
                      </a:r>
                      <a:endParaRPr lang="en-US" sz="700" b="1" i="0" u="none" strike="noStrike">
                        <a:solidFill>
                          <a:srgbClr val="000000"/>
                        </a:solidFill>
                        <a:effectLst/>
                        <a:latin typeface="Arial"/>
                      </a:endParaRPr>
                    </a:p>
                  </a:txBody>
                  <a:tcPr marL="0" marR="0" marT="0" marB="0" anchor="ctr"/>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6"/>
                  </a:ext>
                </a:extLst>
              </a:tr>
              <a:tr h="905944">
                <a:tc>
                  <a:txBody>
                    <a:bodyPr/>
                    <a:lstStyle/>
                    <a:p>
                      <a:pPr algn="ctr" fontAlgn="t"/>
                      <a:r>
                        <a:rPr lang="en-US" sz="700" u="none" strike="noStrike">
                          <a:effectLst/>
                        </a:rPr>
                        <a:t>1</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Using the "creative" approach to job hunting or career change; doing homework on yourself, to figure out what your favorite and best skills are; then targeting organizations in your field; followed up by using your personal contacts to get in to see, at each organization that has interested you, the person who actually has the power to hire you (not necessarily the human resources department), before they post the job you could do for them.</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86%</a:t>
                      </a:r>
                      <a:endParaRPr lang="en-US" sz="700" b="0" i="0" u="none" strike="noStrike">
                        <a:solidFill>
                          <a:srgbClr val="000000"/>
                        </a:solidFill>
                        <a:effectLst/>
                        <a:latin typeface="Arial"/>
                      </a:endParaRPr>
                    </a:p>
                  </a:txBody>
                  <a:tcPr marL="0" marR="0" marT="0" marB="0" anchor="ctr"/>
                </a:tc>
                <a:tc>
                  <a:txBody>
                    <a:bodyPr/>
                    <a:lstStyle/>
                    <a:p>
                      <a:pPr algn="r" fontAlgn="ctr"/>
                      <a:r>
                        <a:rPr lang="en-US" sz="800" u="none" strike="noStrike">
                          <a:effectLst/>
                        </a:rPr>
                        <a:t>1</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1</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 </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 </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 </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 </a:t>
                      </a:r>
                      <a:endParaRPr lang="en-US" sz="800" b="0" i="0" u="none" strike="noStrike">
                        <a:solidFill>
                          <a:srgbClr val="000000"/>
                        </a:solidFill>
                        <a:effectLst/>
                        <a:latin typeface="Calibri"/>
                      </a:endParaRPr>
                    </a:p>
                  </a:txBody>
                  <a:tcPr marL="0" marR="0" marT="0" marB="0" anchor="ctr"/>
                </a:tc>
                <a:tc>
                  <a:txBody>
                    <a:bodyPr/>
                    <a:lstStyle/>
                    <a:p>
                      <a:pPr algn="r" fontAlgn="ctr"/>
                      <a:r>
                        <a:rPr lang="en-US" sz="800" u="none" strike="noStrike">
                          <a:effectLst/>
                        </a:rPr>
                        <a:t> </a:t>
                      </a:r>
                      <a:endParaRPr lang="en-US" sz="800" b="0" i="0" u="none" strike="noStrike">
                        <a:solidFill>
                          <a:srgbClr val="000000"/>
                        </a:solidFill>
                        <a:effectLst/>
                        <a:latin typeface="Calibri"/>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5%</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-81%</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7"/>
                  </a:ext>
                </a:extLst>
              </a:tr>
              <a:tr h="394205">
                <a:tc>
                  <a:txBody>
                    <a:bodyPr/>
                    <a:lstStyle/>
                    <a:p>
                      <a:pPr algn="ctr" fontAlgn="t"/>
                      <a:r>
                        <a:rPr lang="en-US" sz="700" u="none" strike="noStrike">
                          <a:effectLst/>
                        </a:rPr>
                        <a:t>2</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In a group, with other job hunters, using your list of target companies (from the phone book's yellow pages, internet, or Book of Lists), same as #1 above.</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84%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-84%</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8"/>
                  </a:ext>
                </a:extLst>
              </a:tr>
              <a:tr h="296174">
                <a:tc>
                  <a:txBody>
                    <a:bodyPr/>
                    <a:lstStyle/>
                    <a:p>
                      <a:pPr algn="ctr" fontAlgn="t"/>
                      <a:r>
                        <a:rPr lang="en-US" sz="700" u="none" strike="noStrike">
                          <a:effectLst/>
                        </a:rPr>
                        <a:t>3</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By yourself, using your list of target companies, calling employers in those fields to see if they are hiring for the kind of work you do.</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69%</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-62%</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09"/>
                  </a:ext>
                </a:extLst>
              </a:tr>
              <a:tr h="296174">
                <a:tc>
                  <a:txBody>
                    <a:bodyPr/>
                    <a:lstStyle/>
                    <a:p>
                      <a:pPr algn="ctr" fontAlgn="t"/>
                      <a:r>
                        <a:rPr lang="en-US" sz="700" u="none" strike="noStrike">
                          <a:effectLst/>
                        </a:rPr>
                        <a:t>4</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Knocking on the door of any employer, factory or office that interests you, whether they are known to have a job vacancy or not.</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47%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-47%</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0"/>
                  </a:ext>
                </a:extLst>
              </a:tr>
              <a:tr h="322307">
                <a:tc>
                  <a:txBody>
                    <a:bodyPr/>
                    <a:lstStyle/>
                    <a:p>
                      <a:pPr algn="ctr" fontAlgn="t"/>
                      <a:r>
                        <a:rPr lang="en-US" sz="700" u="none" strike="noStrike">
                          <a:effectLst/>
                        </a:rPr>
                        <a:t>5</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Asking family members, friends, former teachers and professors you know about target companies, and possible contacts within those companies.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33%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9</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-11%</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1"/>
                  </a:ext>
                </a:extLst>
              </a:tr>
              <a:tr h="148087">
                <a:tc>
                  <a:txBody>
                    <a:bodyPr/>
                    <a:lstStyle/>
                    <a:p>
                      <a:pPr algn="ctr" fontAlgn="t"/>
                      <a:r>
                        <a:rPr lang="en-US" sz="700" u="none" strike="noStrike">
                          <a:effectLst/>
                        </a:rPr>
                        <a:t>6</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Attending career fairs or job fairs.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18%</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5%</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-13%</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2"/>
                  </a:ext>
                </a:extLst>
              </a:tr>
              <a:tr h="262803">
                <a:tc>
                  <a:txBody>
                    <a:bodyPr/>
                    <a:lstStyle/>
                    <a:p>
                      <a:pPr algn="ctr" fontAlgn="t"/>
                      <a:r>
                        <a:rPr lang="en-US" sz="700" u="none" strike="noStrike">
                          <a:effectLst/>
                        </a:rPr>
                        <a:t>7</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Going to the state/federal employment service offices or "one stop career centers".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5%</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-9%</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3"/>
                  </a:ext>
                </a:extLst>
              </a:tr>
              <a:tr h="174219">
                <a:tc>
                  <a:txBody>
                    <a:bodyPr/>
                    <a:lstStyle/>
                    <a:p>
                      <a:pPr algn="ctr" fontAlgn="t"/>
                      <a:r>
                        <a:rPr lang="en-US" sz="700" u="none" strike="noStrike">
                          <a:effectLst/>
                        </a:rPr>
                        <a:t>8</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Networking at association meetings/conferences appropriate to your field.</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4"/>
                  </a:ext>
                </a:extLst>
              </a:tr>
              <a:tr h="148087">
                <a:tc>
                  <a:txBody>
                    <a:bodyPr/>
                    <a:lstStyle/>
                    <a:p>
                      <a:pPr algn="ctr" fontAlgn="t"/>
                      <a:r>
                        <a:rPr lang="en-US" sz="700" u="none" strike="noStrike">
                          <a:effectLst/>
                        </a:rPr>
                        <a:t>11</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Going to private employment agenices or search firms.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-4%</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5"/>
                  </a:ext>
                </a:extLst>
              </a:tr>
              <a:tr h="148087">
                <a:tc>
                  <a:txBody>
                    <a:bodyPr/>
                    <a:lstStyle/>
                    <a:p>
                      <a:pPr algn="ctr" fontAlgn="t"/>
                      <a:r>
                        <a:rPr lang="en-US" sz="700" u="none" strike="noStrike">
                          <a:effectLst/>
                        </a:rPr>
                        <a:t>12</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Answering local newspaper ads.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14%</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6"/>
                  </a:ext>
                </a:extLst>
              </a:tr>
              <a:tr h="148087">
                <a:tc>
                  <a:txBody>
                    <a:bodyPr/>
                    <a:lstStyle/>
                    <a:p>
                      <a:pPr algn="ctr" fontAlgn="t"/>
                      <a:r>
                        <a:rPr lang="en-US" sz="700" u="none" strike="noStrike">
                          <a:effectLst/>
                        </a:rPr>
                        <a:t>9</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Taking a civil service exam.</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12%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-12%</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7"/>
                  </a:ext>
                </a:extLst>
              </a:tr>
              <a:tr h="262803">
                <a:tc>
                  <a:txBody>
                    <a:bodyPr/>
                    <a:lstStyle/>
                    <a:p>
                      <a:pPr algn="ctr" fontAlgn="t"/>
                      <a:r>
                        <a:rPr lang="en-US" sz="700" u="none" strike="noStrike">
                          <a:effectLst/>
                        </a:rPr>
                        <a:t>10</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Going to places where employers come to pick out workers, like union hiring halls.</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8%</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-8%</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8"/>
                  </a:ext>
                </a:extLst>
              </a:tr>
              <a:tr h="148087">
                <a:tc>
                  <a:txBody>
                    <a:bodyPr/>
                    <a:lstStyle/>
                    <a:p>
                      <a:pPr algn="ctr" fontAlgn="t"/>
                      <a:r>
                        <a:rPr lang="en-US" sz="700" u="none" strike="noStrike">
                          <a:effectLst/>
                        </a:rPr>
                        <a:t>13</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Answering ads in professional or trade journals appropriate to your field.</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0%</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-7%</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19"/>
                  </a:ext>
                </a:extLst>
              </a:tr>
              <a:tr h="148087">
                <a:tc>
                  <a:txBody>
                    <a:bodyPr/>
                    <a:lstStyle/>
                    <a:p>
                      <a:pPr algn="ctr" fontAlgn="t"/>
                      <a:r>
                        <a:rPr lang="en-US" sz="700" u="none" strike="noStrike">
                          <a:effectLst/>
                        </a:rPr>
                        <a:t>14</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Mailing out resumes to employers at random.</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-5%</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0"/>
                  </a:ext>
                </a:extLst>
              </a:tr>
              <a:tr h="148087">
                <a:tc>
                  <a:txBody>
                    <a:bodyPr/>
                    <a:lstStyle/>
                    <a:p>
                      <a:pPr algn="ctr" fontAlgn="t"/>
                      <a:r>
                        <a:rPr lang="en-US" sz="700" u="none" strike="noStrike">
                          <a:effectLst/>
                        </a:rPr>
                        <a:t>15</a:t>
                      </a:r>
                      <a:endParaRPr lang="en-US" sz="700" b="0" i="0" u="none" strike="noStrike">
                        <a:solidFill>
                          <a:srgbClr val="000000"/>
                        </a:solidFill>
                        <a:effectLst/>
                        <a:latin typeface="Arial"/>
                      </a:endParaRPr>
                    </a:p>
                  </a:txBody>
                  <a:tcPr marL="0" marR="0" marT="0" marB="0"/>
                </a:tc>
                <a:tc>
                  <a:txBody>
                    <a:bodyPr/>
                    <a:lstStyle/>
                    <a:p>
                      <a:pPr algn="l" fontAlgn="t"/>
                      <a:r>
                        <a:rPr lang="en-US" sz="700" u="none" strike="noStrike">
                          <a:effectLst/>
                        </a:rPr>
                        <a:t>Using the internet to look for job postings or to post your resume.</a:t>
                      </a:r>
                      <a:endParaRPr lang="en-US" sz="700" b="0" i="0" u="none" strike="noStrike">
                        <a:solidFill>
                          <a:srgbClr val="000000"/>
                        </a:solidFill>
                        <a:effectLst/>
                        <a:latin typeface="Arial"/>
                      </a:endParaRPr>
                    </a:p>
                  </a:txBody>
                  <a:tcPr marL="0" marR="0" marT="0" marB="0"/>
                </a:tc>
                <a:tc>
                  <a:txBody>
                    <a:bodyPr/>
                    <a:lstStyle/>
                    <a:p>
                      <a:pPr algn="r" fontAlgn="ctr"/>
                      <a:r>
                        <a:rPr lang="en-US" sz="700" u="none" strike="noStrike">
                          <a:effectLst/>
                        </a:rPr>
                        <a:t>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3</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11</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27%</a:t>
                      </a:r>
                      <a:endParaRPr lang="en-US" sz="700" b="0"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20%</a:t>
                      </a:r>
                      <a:endParaRPr lang="en-US" sz="700" b="0" i="0" u="none" strike="noStrike">
                        <a:solidFill>
                          <a:srgbClr val="0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1"/>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Total Strategy Implementation Hours Actual</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8</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7</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6</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7</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6</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6</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41</a:t>
                      </a:r>
                      <a:endParaRPr lang="en-US" sz="700" b="1" i="0" u="none" strike="noStrike">
                        <a:solidFill>
                          <a:srgbClr val="000000"/>
                        </a:solidFill>
                        <a:effectLst/>
                        <a:latin typeface="Arial"/>
                      </a:endParaRPr>
                    </a:p>
                  </a:txBody>
                  <a:tcPr marL="0" marR="0" marT="0" marB="0" anchor="b"/>
                </a:tc>
                <a:tc>
                  <a:txBody>
                    <a:bodyPr/>
                    <a:lstStyle/>
                    <a:p>
                      <a:pPr algn="r" fontAlgn="ctr"/>
                      <a:r>
                        <a:rPr lang="en-US" sz="700" u="none" strike="noStrike">
                          <a:effectLst/>
                        </a:rPr>
                        <a:t>100.0%</a:t>
                      </a:r>
                      <a:endParaRPr lang="en-US" sz="700" b="1" i="0" u="none" strike="noStrike">
                        <a:solidFill>
                          <a:srgbClr val="000000"/>
                        </a:solidFill>
                        <a:effectLst/>
                        <a:latin typeface="Arial"/>
                      </a:endParaRPr>
                    </a:p>
                  </a:txBody>
                  <a:tcPr marL="0" marR="0" marT="0" marB="0" anchor="ctr"/>
                </a:tc>
                <a:tc>
                  <a:txBody>
                    <a:bodyPr/>
                    <a:lstStyle/>
                    <a:p>
                      <a:pPr algn="r" fontAlgn="ctr"/>
                      <a:r>
                        <a:rPr lang="en-US" sz="700" u="none" strike="noStrike">
                          <a:effectLst/>
                        </a:rPr>
                        <a:t> </a:t>
                      </a:r>
                      <a:endParaRPr lang="en-US" sz="700" b="0" i="0" u="none" strike="noStrike">
                        <a:solidFill>
                          <a:srgbClr val="C00000"/>
                        </a:solidFill>
                        <a:effectLst/>
                        <a:latin typeface="Arial"/>
                      </a:endParaRPr>
                    </a:p>
                  </a:txBody>
                  <a:tcPr marL="0" marR="0" marT="0" marB="0" anchor="ctr"/>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2"/>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Research and Education</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7</a:t>
                      </a:r>
                      <a:endParaRPr lang="en-US" sz="700" b="0" i="0" u="none" strike="noStrike">
                        <a:solidFill>
                          <a:srgbClr val="000000"/>
                        </a:solidFill>
                        <a:effectLst/>
                        <a:latin typeface="Arial"/>
                      </a:endParaRPr>
                    </a:p>
                  </a:txBody>
                  <a:tcPr marL="0" marR="0" marT="0" marB="0" anchor="b"/>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3"/>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Letters and Administration</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6</a:t>
                      </a:r>
                      <a:endParaRPr lang="en-US" sz="700" b="0" i="0" u="none" strike="noStrike">
                        <a:solidFill>
                          <a:srgbClr val="000000"/>
                        </a:solidFill>
                        <a:effectLst/>
                        <a:latin typeface="Arial"/>
                      </a:endParaRPr>
                    </a:p>
                  </a:txBody>
                  <a:tcPr marL="0" marR="0" marT="0" marB="0" anchor="b"/>
                </a:tc>
                <a:tc>
                  <a:txBody>
                    <a:bodyPr/>
                    <a:lstStyle/>
                    <a:p>
                      <a:pPr algn="r" fontAlgn="ctr"/>
                      <a:r>
                        <a:rPr lang="en-US" sz="700" u="none" strike="noStrike">
                          <a:effectLst/>
                        </a:rPr>
                        <a:t> </a:t>
                      </a:r>
                      <a:endParaRPr lang="en-US" sz="700" b="0" i="0" u="none" strike="noStrike">
                        <a:solidFill>
                          <a:srgbClr val="000000"/>
                        </a:solidFill>
                        <a:effectLst/>
                        <a:latin typeface="Arial"/>
                      </a:endParaRPr>
                    </a:p>
                  </a:txBody>
                  <a:tcPr marL="0" marR="0" marT="0" marB="0" anchor="ctr"/>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4"/>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Total Research &amp; Administration Hours</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0</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3</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3</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3</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0</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13</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5"/>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Total Job Search Hours</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8</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10</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4</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8</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10</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8</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6</a:t>
                      </a:r>
                      <a:endParaRPr lang="en-US" sz="700" b="1" i="0" u="none" strike="noStrike">
                        <a:solidFill>
                          <a:srgbClr val="000000"/>
                        </a:solidFill>
                        <a:effectLst/>
                        <a:latin typeface="Arial"/>
                      </a:endParaRPr>
                    </a:p>
                  </a:txBody>
                  <a:tcPr marL="0" marR="0" marT="0" marB="0" anchor="b"/>
                </a:tc>
                <a:tc>
                  <a:txBody>
                    <a:bodyPr/>
                    <a:lstStyle/>
                    <a:p>
                      <a:pPr algn="r" fontAlgn="b"/>
                      <a:r>
                        <a:rPr lang="en-US" sz="700" u="none" strike="noStrike">
                          <a:effectLst/>
                        </a:rPr>
                        <a:t>54</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6"/>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Number of Target Company Contacts</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5</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7"/>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Number of Target Company Decision Makers</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2</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3</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8"/>
                  </a:ext>
                </a:extLst>
              </a:tr>
              <a:tr h="148087">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Number of Interviews</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extLst>
                  <a:ext uri="{0D108BD9-81ED-4DB2-BD59-A6C34878D82A}">
                    <a16:rowId xmlns:a16="http://schemas.microsoft.com/office/drawing/2014/main" val="10029"/>
                  </a:ext>
                </a:extLst>
              </a:tr>
              <a:tr h="148087">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a:solidFill>
                          <a:srgbClr val="000000"/>
                        </a:solidFill>
                        <a:effectLst/>
                        <a:latin typeface="Arial"/>
                      </a:endParaRPr>
                    </a:p>
                  </a:txBody>
                  <a:tcPr marL="0" marR="0" marT="0" marB="0" anchor="b"/>
                </a:tc>
                <a:tc>
                  <a:txBody>
                    <a:bodyPr/>
                    <a:lstStyle/>
                    <a:p>
                      <a:pPr algn="l" fontAlgn="b"/>
                      <a:endParaRPr lang="en-US" sz="700" b="0" i="0" u="none" strike="noStrike" dirty="0">
                        <a:solidFill>
                          <a:srgbClr val="000000"/>
                        </a:solidFill>
                        <a:effectLst/>
                        <a:latin typeface="Arial"/>
                      </a:endParaRPr>
                    </a:p>
                  </a:txBody>
                  <a:tcPr marL="0" marR="0" marT="0" marB="0" anchor="b"/>
                </a:tc>
                <a:extLst>
                  <a:ext uri="{0D108BD9-81ED-4DB2-BD59-A6C34878D82A}">
                    <a16:rowId xmlns:a16="http://schemas.microsoft.com/office/drawing/2014/main" val="10030"/>
                  </a:ext>
                </a:extLst>
              </a:tr>
            </a:tbl>
          </a:graphicData>
        </a:graphic>
      </p:graphicFrame>
      <p:sp>
        <p:nvSpPr>
          <p:cNvPr id="2" name="Date Placeholder 1"/>
          <p:cNvSpPr>
            <a:spLocks noGrp="1"/>
          </p:cNvSpPr>
          <p:nvPr>
            <p:ph type="dt" sz="half" idx="10"/>
          </p:nvPr>
        </p:nvSpPr>
        <p:spPr/>
        <p:txBody>
          <a:bodyPr/>
          <a:lstStyle/>
          <a:p>
            <a:fld id="{D7DCEF21-AD01-473A-A391-8CEA404FF55B}" type="datetime1">
              <a:rPr lang="en-US" smtClean="0"/>
              <a:t>4/5/2024</a:t>
            </a:fld>
            <a:endParaRPr lang="en-US"/>
          </a:p>
        </p:txBody>
      </p:sp>
      <p:sp>
        <p:nvSpPr>
          <p:cNvPr id="4" name="Footer Placeholder 3"/>
          <p:cNvSpPr>
            <a:spLocks noGrp="1"/>
          </p:cNvSpPr>
          <p:nvPr>
            <p:ph type="ftr" sz="quarter" idx="11"/>
          </p:nvPr>
        </p:nvSpPr>
        <p:spPr/>
        <p:txBody>
          <a:bodyPr/>
          <a:lstStyle/>
          <a:p>
            <a:r>
              <a:rPr lang="en-US"/>
              <a:t>Career Transition Ministries 2015</a:t>
            </a:r>
          </a:p>
        </p:txBody>
      </p:sp>
      <p:sp>
        <p:nvSpPr>
          <p:cNvPr id="5" name="Slide Number Placeholder 4"/>
          <p:cNvSpPr>
            <a:spLocks noGrp="1"/>
          </p:cNvSpPr>
          <p:nvPr>
            <p:ph type="sldNum" sz="quarter" idx="12"/>
          </p:nvPr>
        </p:nvSpPr>
        <p:spPr/>
        <p:txBody>
          <a:bodyPr/>
          <a:lstStyle/>
          <a:p>
            <a:fld id="{563FDCD4-C5E7-4EC7-A230-203AACD11FA5}" type="slidenum">
              <a:rPr lang="en-US" smtClean="0"/>
              <a:t>19</a:t>
            </a:fld>
            <a:endParaRPr lang="en-US"/>
          </a:p>
        </p:txBody>
      </p:sp>
    </p:spTree>
    <p:extLst>
      <p:ext uri="{BB962C8B-B14F-4D97-AF65-F5344CB8AC3E}">
        <p14:creationId xmlns:p14="http://schemas.microsoft.com/office/powerpoint/2010/main" val="204767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How Companies Hire</a:t>
            </a:r>
          </a:p>
          <a:p>
            <a:r>
              <a:rPr lang="en-US" dirty="0"/>
              <a:t>Does Job Networking Work?</a:t>
            </a:r>
          </a:p>
          <a:p>
            <a:r>
              <a:rPr lang="en-US" dirty="0"/>
              <a:t>Where to Network</a:t>
            </a:r>
          </a:p>
          <a:p>
            <a:r>
              <a:rPr lang="en-US" dirty="0"/>
              <a:t>Do You Know Your “Brand”</a:t>
            </a:r>
          </a:p>
          <a:p>
            <a:r>
              <a:rPr lang="en-US" dirty="0"/>
              <a:t>The Networking Process</a:t>
            </a:r>
          </a:p>
          <a:p>
            <a:r>
              <a:rPr lang="en-US" dirty="0"/>
              <a:t>What to say, to whom, and when!</a:t>
            </a:r>
          </a:p>
          <a:p>
            <a:r>
              <a:rPr lang="en-US" dirty="0"/>
              <a:t>A Networking Job Search Plan</a:t>
            </a:r>
          </a:p>
          <a:p>
            <a:endParaRPr lang="en-US" dirty="0"/>
          </a:p>
        </p:txBody>
      </p:sp>
      <p:sp>
        <p:nvSpPr>
          <p:cNvPr id="4" name="Date Placeholder 3"/>
          <p:cNvSpPr>
            <a:spLocks noGrp="1"/>
          </p:cNvSpPr>
          <p:nvPr>
            <p:ph type="dt" sz="half" idx="10"/>
          </p:nvPr>
        </p:nvSpPr>
        <p:spPr/>
        <p:txBody>
          <a:bodyPr/>
          <a:lstStyle/>
          <a:p>
            <a:fld id="{21369FBD-0A7A-4B80-A64C-0A71F41EC20C}" type="datetime1">
              <a:rPr lang="en-US" smtClean="0"/>
              <a:t>4/5/2024</a:t>
            </a:fld>
            <a:endParaRPr lang="en-US"/>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2</a:t>
            </a:fld>
            <a:endParaRPr lang="en-US"/>
          </a:p>
        </p:txBody>
      </p:sp>
    </p:spTree>
    <p:extLst>
      <p:ext uri="{BB962C8B-B14F-4D97-AF65-F5344CB8AC3E}">
        <p14:creationId xmlns:p14="http://schemas.microsoft.com/office/powerpoint/2010/main" val="21285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8363" y="1447800"/>
            <a:ext cx="4567276" cy="341632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Questions?</a:t>
            </a:r>
          </a:p>
          <a:p>
            <a:pPr algn="ct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a:t>
            </a:r>
          </a:p>
          <a:p>
            <a:pPr algn="ct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990600" y="4191000"/>
            <a:ext cx="7543800" cy="1754326"/>
          </a:xfrm>
          <a:prstGeom prst="rect">
            <a:avLst/>
          </a:prstGeom>
          <a:noFill/>
        </p:spPr>
        <p:txBody>
          <a:bodyPr wrap="square" rtlCol="0">
            <a:spAutoFit/>
          </a:bodyPr>
          <a:lstStyle/>
          <a:p>
            <a:r>
              <a:rPr lang="en-US" dirty="0"/>
              <a:t>Joe H. Jones</a:t>
            </a:r>
          </a:p>
          <a:p>
            <a:r>
              <a:rPr lang="en-US" dirty="0"/>
              <a:t>Transition Masters		www.transitionmasters.org</a:t>
            </a:r>
          </a:p>
          <a:p>
            <a:r>
              <a:rPr lang="en-US" dirty="0"/>
              <a:t>Tampa, Florida</a:t>
            </a:r>
          </a:p>
          <a:p>
            <a:r>
              <a:rPr lang="en-US" dirty="0"/>
              <a:t>813-960-1876</a:t>
            </a:r>
          </a:p>
          <a:p>
            <a:r>
              <a:rPr lang="en-US" dirty="0"/>
              <a:t>joejones@tampabay.rr.com</a:t>
            </a:r>
          </a:p>
          <a:p>
            <a:r>
              <a:rPr lang="en-US" dirty="0"/>
              <a:t>www.linkedin.com/in/joehjones/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20</a:t>
            </a:fld>
            <a:endParaRPr lang="en-US"/>
          </a:p>
        </p:txBody>
      </p:sp>
    </p:spTree>
    <p:extLst>
      <p:ext uri="{BB962C8B-B14F-4D97-AF65-F5344CB8AC3E}">
        <p14:creationId xmlns:p14="http://schemas.microsoft.com/office/powerpoint/2010/main" val="9512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Where Does Job Search Networking Fit In?</a:t>
            </a:r>
          </a:p>
        </p:txBody>
      </p:sp>
      <p:sp>
        <p:nvSpPr>
          <p:cNvPr id="3" name="Content Placeholder 2"/>
          <p:cNvSpPr>
            <a:spLocks noGrp="1"/>
          </p:cNvSpPr>
          <p:nvPr>
            <p:ph idx="1"/>
          </p:nvPr>
        </p:nvSpPr>
        <p:spPr/>
        <p:txBody>
          <a:bodyPr/>
          <a:lstStyle/>
          <a:p>
            <a:pPr marL="0" lvl="0" indent="0">
              <a:buClr>
                <a:srgbClr val="759AA5">
                  <a:lumMod val="60000"/>
                  <a:lumOff val="40000"/>
                </a:srgbClr>
              </a:buClr>
              <a:buNone/>
            </a:pPr>
            <a:r>
              <a:rPr lang="en-US" sz="2800" dirty="0">
                <a:latin typeface="Tw Cen MT"/>
              </a:rPr>
              <a:t>	</a:t>
            </a:r>
            <a:r>
              <a:rPr lang="en-US" sz="2800" dirty="0">
                <a:solidFill>
                  <a:srgbClr val="FFFF00"/>
                </a:solidFill>
                <a:latin typeface="Tw Cen MT"/>
              </a:rPr>
              <a:t>Job search	15 Primary Competencies</a:t>
            </a:r>
          </a:p>
          <a:p>
            <a:pPr marL="548640" lvl="1" indent="-182880">
              <a:buClr>
                <a:srgbClr val="759AA5">
                  <a:lumMod val="60000"/>
                  <a:lumOff val="40000"/>
                </a:srgbClr>
              </a:buClr>
              <a:buFont typeface="Arial" pitchFamily="34" charset="0"/>
              <a:buChar char="•"/>
            </a:pPr>
            <a:r>
              <a:rPr lang="en-US" sz="2000" dirty="0">
                <a:latin typeface="Tw Cen MT"/>
              </a:rPr>
              <a:t>1. Job Search Orientation		</a:t>
            </a:r>
            <a:r>
              <a:rPr lang="en-US" sz="2000" dirty="0">
                <a:solidFill>
                  <a:srgbClr val="00B0F0"/>
                </a:solidFill>
                <a:latin typeface="Tw Cen MT"/>
              </a:rPr>
              <a:t>11. Job Networking</a:t>
            </a:r>
          </a:p>
          <a:p>
            <a:pPr marL="548640" lvl="1" indent="-182880">
              <a:buClr>
                <a:srgbClr val="759AA5">
                  <a:lumMod val="60000"/>
                  <a:lumOff val="40000"/>
                </a:srgbClr>
              </a:buClr>
              <a:buFont typeface="Arial" pitchFamily="34" charset="0"/>
              <a:buChar char="•"/>
            </a:pPr>
            <a:r>
              <a:rPr lang="en-US" sz="2000" dirty="0">
                <a:latin typeface="Tw Cen MT"/>
              </a:rPr>
              <a:t>2. ID Accomplishments &amp; Create Stories	12. Agencies, Recruiters</a:t>
            </a:r>
          </a:p>
          <a:p>
            <a:pPr marL="548640" lvl="1" indent="-182880">
              <a:buClr>
                <a:srgbClr val="759AA5">
                  <a:lumMod val="60000"/>
                  <a:lumOff val="40000"/>
                </a:srgbClr>
              </a:buClr>
              <a:buFont typeface="Arial" pitchFamily="34" charset="0"/>
              <a:buChar char="•"/>
            </a:pPr>
            <a:r>
              <a:rPr lang="en-US" sz="2000" dirty="0">
                <a:latin typeface="Tw Cen MT"/>
              </a:rPr>
              <a:t>3. Defining Your Work		13. Job Applications</a:t>
            </a:r>
          </a:p>
          <a:p>
            <a:pPr marL="548640" lvl="1" indent="-182880">
              <a:buClr>
                <a:srgbClr val="759AA5">
                  <a:lumMod val="60000"/>
                  <a:lumOff val="40000"/>
                </a:srgbClr>
              </a:buClr>
              <a:buFont typeface="Arial" pitchFamily="34" charset="0"/>
              <a:buChar char="•"/>
            </a:pPr>
            <a:r>
              <a:rPr lang="en-US" sz="2000" dirty="0">
                <a:latin typeface="Tw Cen MT"/>
              </a:rPr>
              <a:t>4. </a:t>
            </a:r>
            <a:r>
              <a:rPr lang="en-US" sz="2000" dirty="0">
                <a:solidFill>
                  <a:srgbClr val="00B0F0"/>
                </a:solidFill>
                <a:latin typeface="Tw Cen MT"/>
              </a:rPr>
              <a:t>Personal Marketing </a:t>
            </a:r>
            <a:r>
              <a:rPr lang="en-US" sz="2000" dirty="0">
                <a:latin typeface="Tw Cen MT"/>
              </a:rPr>
              <a:t>		14. Mastering The Interview</a:t>
            </a:r>
          </a:p>
          <a:p>
            <a:pPr marL="548640" lvl="1" indent="-182880">
              <a:buClr>
                <a:srgbClr val="759AA5">
                  <a:lumMod val="60000"/>
                  <a:lumOff val="40000"/>
                </a:srgbClr>
              </a:buClr>
              <a:buFont typeface="Arial" pitchFamily="34" charset="0"/>
              <a:buChar char="•"/>
            </a:pPr>
            <a:r>
              <a:rPr lang="en-US" sz="2000" dirty="0">
                <a:latin typeface="Tw Cen MT"/>
              </a:rPr>
              <a:t>5. Target Market Companies		15. Compensation Negotiation</a:t>
            </a:r>
          </a:p>
          <a:p>
            <a:pPr marL="548640" lvl="1" indent="-182880">
              <a:buClr>
                <a:srgbClr val="759AA5">
                  <a:lumMod val="60000"/>
                  <a:lumOff val="40000"/>
                </a:srgbClr>
              </a:buClr>
              <a:buFont typeface="Arial" pitchFamily="34" charset="0"/>
              <a:buChar char="•"/>
            </a:pPr>
            <a:r>
              <a:rPr lang="en-US" sz="2000" dirty="0">
                <a:latin typeface="Tw Cen MT"/>
              </a:rPr>
              <a:t>6. Computer and Internet Skills		</a:t>
            </a:r>
          </a:p>
          <a:p>
            <a:pPr marL="548640" lvl="1" indent="-182880">
              <a:buClr>
                <a:srgbClr val="759AA5">
                  <a:lumMod val="60000"/>
                  <a:lumOff val="40000"/>
                </a:srgbClr>
              </a:buClr>
              <a:buFont typeface="Arial" pitchFamily="34" charset="0"/>
              <a:buChar char="•"/>
            </a:pPr>
            <a:r>
              <a:rPr lang="en-US" sz="2000" dirty="0">
                <a:latin typeface="Tw Cen MT"/>
              </a:rPr>
              <a:t>7. Cover Letters, Resumes, Profiles</a:t>
            </a:r>
          </a:p>
          <a:p>
            <a:pPr marL="548640" lvl="1" indent="-182880">
              <a:buClr>
                <a:srgbClr val="759AA5">
                  <a:lumMod val="60000"/>
                  <a:lumOff val="40000"/>
                </a:srgbClr>
              </a:buClr>
              <a:buFont typeface="Arial" pitchFamily="34" charset="0"/>
              <a:buChar char="•"/>
            </a:pPr>
            <a:r>
              <a:rPr lang="en-US" sz="2000" dirty="0">
                <a:latin typeface="Tw Cen MT"/>
              </a:rPr>
              <a:t>8. Work Samples &amp; Portfolios</a:t>
            </a:r>
          </a:p>
          <a:p>
            <a:pPr marL="548640" lvl="1" indent="-182880">
              <a:buClr>
                <a:srgbClr val="759AA5">
                  <a:lumMod val="60000"/>
                  <a:lumOff val="40000"/>
                </a:srgbClr>
              </a:buClr>
              <a:buFont typeface="Arial" pitchFamily="34" charset="0"/>
              <a:buChar char="•"/>
            </a:pPr>
            <a:r>
              <a:rPr lang="en-US" sz="2000" dirty="0">
                <a:latin typeface="Tw Cen MT"/>
              </a:rPr>
              <a:t>9. Job Search Strategies</a:t>
            </a:r>
          </a:p>
          <a:p>
            <a:pPr marL="548640" lvl="1" indent="-182880">
              <a:buClr>
                <a:srgbClr val="759AA5">
                  <a:lumMod val="60000"/>
                  <a:lumOff val="40000"/>
                </a:srgbClr>
              </a:buClr>
              <a:buFont typeface="Arial" pitchFamily="34" charset="0"/>
              <a:buChar char="•"/>
            </a:pPr>
            <a:r>
              <a:rPr lang="en-US" sz="2000" dirty="0">
                <a:latin typeface="Tw Cen MT"/>
              </a:rPr>
              <a:t>10. Job Search Action Plan</a:t>
            </a:r>
          </a:p>
          <a:p>
            <a:endParaRPr lang="en-US" dirty="0"/>
          </a:p>
        </p:txBody>
      </p:sp>
      <p:sp>
        <p:nvSpPr>
          <p:cNvPr id="4" name="Date Placeholder 3"/>
          <p:cNvSpPr>
            <a:spLocks noGrp="1"/>
          </p:cNvSpPr>
          <p:nvPr>
            <p:ph type="dt" sz="half" idx="10"/>
          </p:nvPr>
        </p:nvSpPr>
        <p:spPr/>
        <p:txBody>
          <a:bodyPr/>
          <a:lstStyle/>
          <a:p>
            <a:fld id="{1B0BC235-9CE5-473C-B771-1662CC8F1529}" type="datetime1">
              <a:rPr lang="en-US" smtClean="0"/>
              <a:t>4/5/2024</a:t>
            </a:fld>
            <a:endParaRPr lang="en-US"/>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3</a:t>
            </a:fld>
            <a:endParaRPr lang="en-US"/>
          </a:p>
        </p:txBody>
      </p:sp>
    </p:spTree>
    <p:extLst>
      <p:ext uri="{BB962C8B-B14F-4D97-AF65-F5344CB8AC3E}">
        <p14:creationId xmlns:p14="http://schemas.microsoft.com/office/powerpoint/2010/main" val="1121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Companies Hire</a:t>
            </a:r>
          </a:p>
        </p:txBody>
      </p:sp>
      <p:sp>
        <p:nvSpPr>
          <p:cNvPr id="3" name="Content Placeholder 2"/>
          <p:cNvSpPr>
            <a:spLocks noGrp="1"/>
          </p:cNvSpPr>
          <p:nvPr>
            <p:ph idx="1"/>
          </p:nvPr>
        </p:nvSpPr>
        <p:spPr/>
        <p:txBody>
          <a:bodyPr/>
          <a:lstStyle/>
          <a:p>
            <a:r>
              <a:rPr lang="en-US" dirty="0"/>
              <a:t>75%</a:t>
            </a:r>
            <a:r>
              <a:rPr lang="en-US" dirty="0">
                <a:solidFill>
                  <a:srgbClr val="FFFF00"/>
                </a:solidFill>
              </a:rPr>
              <a:t> prefer hiring “known candidates”</a:t>
            </a:r>
          </a:p>
          <a:p>
            <a:r>
              <a:rPr lang="en-US" dirty="0"/>
              <a:t>5%</a:t>
            </a:r>
            <a:r>
              <a:rPr lang="en-US" dirty="0">
                <a:solidFill>
                  <a:srgbClr val="FFFF00"/>
                </a:solidFill>
              </a:rPr>
              <a:t> hire for “created positions”</a:t>
            </a:r>
          </a:p>
          <a:p>
            <a:r>
              <a:rPr lang="en-US" dirty="0"/>
              <a:t>20%</a:t>
            </a:r>
            <a:r>
              <a:rPr lang="en-US" dirty="0">
                <a:solidFill>
                  <a:srgbClr val="FFFF00"/>
                </a:solidFill>
              </a:rPr>
              <a:t> hire through a combination of recruiters and the internet.</a:t>
            </a:r>
          </a:p>
          <a:p>
            <a:endParaRPr lang="en-US" sz="2400" dirty="0">
              <a:solidFill>
                <a:srgbClr val="FFFF00"/>
              </a:solidFill>
            </a:endParaRPr>
          </a:p>
          <a:p>
            <a:endParaRPr lang="en-US" sz="2400" dirty="0">
              <a:solidFill>
                <a:srgbClr val="FFFF00"/>
              </a:solidFill>
            </a:endParaRPr>
          </a:p>
          <a:p>
            <a:r>
              <a:rPr lang="en-US" sz="2400" dirty="0"/>
              <a:t>Most job seekers use a search method that is 180 degrees out of phase with what employers are looking for!</a:t>
            </a:r>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140155AC-D558-4645-9566-7422FBB294B3}" type="datetime1">
              <a:rPr lang="en-US" smtClean="0"/>
              <a:t>4/5/2024</a:t>
            </a:fld>
            <a:endParaRPr lang="en-US"/>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4</a:t>
            </a:fld>
            <a:endParaRPr lang="en-US"/>
          </a:p>
        </p:txBody>
      </p:sp>
    </p:spTree>
    <p:extLst>
      <p:ext uri="{BB962C8B-B14F-4D97-AF65-F5344CB8AC3E}">
        <p14:creationId xmlns:p14="http://schemas.microsoft.com/office/powerpoint/2010/main" val="38547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Networking Work?</a:t>
            </a:r>
          </a:p>
        </p:txBody>
      </p:sp>
      <p:sp>
        <p:nvSpPr>
          <p:cNvPr id="3" name="Content Placeholder 2"/>
          <p:cNvSpPr>
            <a:spLocks noGrp="1"/>
          </p:cNvSpPr>
          <p:nvPr>
            <p:ph idx="1"/>
          </p:nvPr>
        </p:nvSpPr>
        <p:spPr/>
        <p:txBody>
          <a:bodyPr/>
          <a:lstStyle/>
          <a:p>
            <a:r>
              <a:rPr lang="en-US" dirty="0"/>
              <a:t>52% of “known candidates” are referred by people who have known them for at least six months.</a:t>
            </a:r>
          </a:p>
          <a:p>
            <a:r>
              <a:rPr lang="en-US" dirty="0">
                <a:solidFill>
                  <a:srgbClr val="FFFF00"/>
                </a:solidFill>
              </a:rPr>
              <a:t>28% are “indirect” networking referrals</a:t>
            </a:r>
          </a:p>
          <a:p>
            <a:r>
              <a:rPr lang="en-US" dirty="0"/>
              <a:t>Networking has a 72% effectiveness rate in job search compared to a 1.2% internet job board search rate.  </a:t>
            </a:r>
          </a:p>
          <a:p>
            <a:pPr marL="0" indent="0">
              <a:buNone/>
            </a:pPr>
            <a:endParaRPr lang="en-US" dirty="0"/>
          </a:p>
        </p:txBody>
      </p:sp>
      <p:sp>
        <p:nvSpPr>
          <p:cNvPr id="4" name="Date Placeholder 3"/>
          <p:cNvSpPr>
            <a:spLocks noGrp="1"/>
          </p:cNvSpPr>
          <p:nvPr>
            <p:ph type="dt" sz="half" idx="10"/>
          </p:nvPr>
        </p:nvSpPr>
        <p:spPr/>
        <p:txBody>
          <a:bodyPr/>
          <a:lstStyle/>
          <a:p>
            <a:fld id="{A98FBFC1-C780-4FCE-A663-58A939D9606B}" type="datetime1">
              <a:rPr lang="en-US" smtClean="0"/>
              <a:t>4/5/2024</a:t>
            </a:fld>
            <a:endParaRPr lang="en-US"/>
          </a:p>
        </p:txBody>
      </p:sp>
      <p:sp>
        <p:nvSpPr>
          <p:cNvPr id="5" name="Footer Placeholder 4"/>
          <p:cNvSpPr>
            <a:spLocks noGrp="1"/>
          </p:cNvSpPr>
          <p:nvPr>
            <p:ph type="ftr" sz="quarter" idx="11"/>
          </p:nvPr>
        </p:nvSpPr>
        <p:spPr/>
        <p:txBody>
          <a:bodyPr/>
          <a:lstStyle/>
          <a:p>
            <a:r>
              <a:rPr lang="en-US"/>
              <a:t>Career Transition Ministries 2015</a:t>
            </a:r>
          </a:p>
        </p:txBody>
      </p:sp>
      <p:sp>
        <p:nvSpPr>
          <p:cNvPr id="6" name="Slide Number Placeholder 5"/>
          <p:cNvSpPr>
            <a:spLocks noGrp="1"/>
          </p:cNvSpPr>
          <p:nvPr>
            <p:ph type="sldNum" sz="quarter" idx="12"/>
          </p:nvPr>
        </p:nvSpPr>
        <p:spPr/>
        <p:txBody>
          <a:bodyPr/>
          <a:lstStyle/>
          <a:p>
            <a:fld id="{563FDCD4-C5E7-4EC7-A230-203AACD11FA5}" type="slidenum">
              <a:rPr lang="en-US" smtClean="0"/>
              <a:t>5</a:t>
            </a:fld>
            <a:endParaRPr lang="en-US"/>
          </a:p>
        </p:txBody>
      </p:sp>
    </p:spTree>
    <p:extLst>
      <p:ext uri="{BB962C8B-B14F-4D97-AF65-F5344CB8AC3E}">
        <p14:creationId xmlns:p14="http://schemas.microsoft.com/office/powerpoint/2010/main" val="25412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2"/>
            </p:custDataLst>
          </p:nvPr>
        </p:nvSpPr>
        <p:spPr/>
        <p:txBody>
          <a:bodyPr/>
          <a:lstStyle/>
          <a:p>
            <a:r>
              <a:rPr lang="en-US" altLang="en-US" dirty="0"/>
              <a:t>Job Networking</a:t>
            </a:r>
            <a:endParaRPr altLang="en-US" dirty="0"/>
          </a:p>
        </p:txBody>
      </p:sp>
      <p:sp>
        <p:nvSpPr>
          <p:cNvPr id="8195" name="Content Placeholder 4"/>
          <p:cNvSpPr>
            <a:spLocks noGrp="1"/>
          </p:cNvSpPr>
          <p:nvPr>
            <p:ph idx="1"/>
            <p:custDataLst>
              <p:tags r:id="rId3"/>
            </p:custDataLst>
          </p:nvPr>
        </p:nvSpPr>
        <p:spPr/>
        <p:txBody>
          <a:bodyPr>
            <a:normAutofit/>
          </a:bodyPr>
          <a:lstStyle/>
          <a:p>
            <a:pPr marL="0" indent="0">
              <a:buNone/>
            </a:pPr>
            <a:r>
              <a:rPr lang="en-US" altLang="en-US" sz="2800" dirty="0">
                <a:solidFill>
                  <a:srgbClr val="FFFF00"/>
                </a:solidFill>
              </a:rPr>
              <a:t>Networking Options</a:t>
            </a:r>
          </a:p>
          <a:p>
            <a:pPr lvl="1"/>
            <a:r>
              <a:rPr lang="en-US" altLang="en-US" sz="2800" dirty="0">
                <a:solidFill>
                  <a:srgbClr val="FFC000"/>
                </a:solidFill>
              </a:rPr>
              <a:t>Face to Face</a:t>
            </a:r>
          </a:p>
          <a:p>
            <a:pPr lvl="1"/>
            <a:r>
              <a:rPr lang="en-US" altLang="en-US" sz="2800" dirty="0">
                <a:solidFill>
                  <a:srgbClr val="FFC000"/>
                </a:solidFill>
              </a:rPr>
              <a:t>Telephone</a:t>
            </a:r>
          </a:p>
          <a:p>
            <a:pPr lvl="1"/>
            <a:r>
              <a:rPr lang="en-US" altLang="en-US" sz="2800" dirty="0">
                <a:solidFill>
                  <a:srgbClr val="FFC000"/>
                </a:solidFill>
              </a:rPr>
              <a:t>Visual online -Skype or social media video sites</a:t>
            </a:r>
          </a:p>
          <a:p>
            <a:pPr lvl="1"/>
            <a:r>
              <a:rPr lang="en-US" altLang="en-US" sz="2800" dirty="0">
                <a:solidFill>
                  <a:srgbClr val="FFC000"/>
                </a:solidFill>
              </a:rPr>
              <a:t>Non visual -via internet through LinkedIn, chat rooms, forums, etc.</a:t>
            </a:r>
          </a:p>
          <a:p>
            <a:pPr lvl="1"/>
            <a:endParaRPr lang="en-US" altLang="en-US" dirty="0">
              <a:solidFill>
                <a:srgbClr val="FFC000"/>
              </a:solidFill>
            </a:endParaRPr>
          </a:p>
          <a:p>
            <a:pPr lvl="1"/>
            <a:r>
              <a:rPr lang="en-US" altLang="en-US" dirty="0"/>
              <a:t>Find Your Tribe!</a:t>
            </a:r>
            <a:endParaRPr lang="en-US" altLang="en-US" sz="2800" dirty="0"/>
          </a:p>
        </p:txBody>
      </p:sp>
      <p:sp>
        <p:nvSpPr>
          <p:cNvPr id="3" name="Date Placeholder 2"/>
          <p:cNvSpPr>
            <a:spLocks noGrp="1"/>
          </p:cNvSpPr>
          <p:nvPr>
            <p:ph type="dt" sz="half" idx="10"/>
          </p:nvPr>
        </p:nvSpPr>
        <p:spPr/>
        <p:txBody>
          <a:bodyPr/>
          <a:lstStyle/>
          <a:p>
            <a:pPr>
              <a:defRPr/>
            </a:pPr>
            <a:fld id="{43E34B00-D906-415A-ACDF-D2F6EB3574D9}" type="datetime1">
              <a:rPr lang="en-US" smtClean="0">
                <a:solidFill>
                  <a:prstClr val="black">
                    <a:tint val="75000"/>
                  </a:prstClr>
                </a:solidFill>
              </a:rPr>
              <a:t>4/5/2024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802498-14CB-4DAA-8469-59844FCE4C06}" type="slidenum">
              <a:rPr lang="en-US">
                <a:solidFill>
                  <a:prstClr val="black">
                    <a:tint val="75000"/>
                  </a:prstClr>
                </a:solidFill>
              </a:rPr>
              <a:pPr>
                <a:defRPr/>
              </a:pPr>
              <a:t>6</a:t>
            </a:fld>
            <a:endParaRPr lang="en-US" dirty="0">
              <a:solidFill>
                <a:prstClr val="black">
                  <a:tint val="75000"/>
                </a:prstClr>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32254"/>
            <a:ext cx="25908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497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fade">
                                      <p:cBhvr>
                                        <p:cTn id="32" dur="500"/>
                                        <p:tgtEl>
                                          <p:spTgt spid="819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network?</a:t>
            </a:r>
          </a:p>
        </p:txBody>
      </p:sp>
      <p:sp>
        <p:nvSpPr>
          <p:cNvPr id="3" name="Content Placeholder 2"/>
          <p:cNvSpPr>
            <a:spLocks noGrp="1"/>
          </p:cNvSpPr>
          <p:nvPr>
            <p:ph idx="1"/>
          </p:nvPr>
        </p:nvSpPr>
        <p:spPr/>
        <p:txBody>
          <a:bodyPr/>
          <a:lstStyle/>
          <a:p>
            <a:r>
              <a:rPr lang="en-US" dirty="0">
                <a:solidFill>
                  <a:srgbClr val="FFC000"/>
                </a:solidFill>
              </a:rPr>
              <a:t>Casual events (church, concerts, hobby related, parties, bars)</a:t>
            </a:r>
          </a:p>
          <a:p>
            <a:r>
              <a:rPr lang="en-US" dirty="0"/>
              <a:t>Social events (school, weddings, reunions, “meet ups”)</a:t>
            </a:r>
          </a:p>
          <a:p>
            <a:r>
              <a:rPr lang="en-US" dirty="0">
                <a:solidFill>
                  <a:srgbClr val="FFC000"/>
                </a:solidFill>
              </a:rPr>
              <a:t>Business related events (Chamber of Commerce, Rotary, etc.)</a:t>
            </a:r>
          </a:p>
          <a:p>
            <a:r>
              <a:rPr lang="en-US" dirty="0"/>
              <a:t>Association/organization specific meetings (local chapter meetings are best)</a:t>
            </a:r>
          </a:p>
          <a:p>
            <a:endParaRPr lang="en-US" dirty="0"/>
          </a:p>
          <a:p>
            <a:r>
              <a:rPr lang="en-US" dirty="0">
                <a:solidFill>
                  <a:srgbClr val="FFFF00"/>
                </a:solidFill>
              </a:rPr>
              <a:t>Find Your Tribe!</a:t>
            </a:r>
          </a:p>
        </p:txBody>
      </p:sp>
      <p:sp>
        <p:nvSpPr>
          <p:cNvPr id="4" name="Date Placeholder 3"/>
          <p:cNvSpPr>
            <a:spLocks noGrp="1"/>
          </p:cNvSpPr>
          <p:nvPr>
            <p:ph type="dt" sz="half" idx="10"/>
          </p:nvPr>
        </p:nvSpPr>
        <p:spPr/>
        <p:txBody>
          <a:bodyPr/>
          <a:lstStyle/>
          <a:p>
            <a:pPr>
              <a:defRPr/>
            </a:pPr>
            <a:fld id="{3B2065A0-C2C4-49E0-AE5A-A166491E7363}"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7A6647-9F55-464D-8331-F5D91D826F6A}"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40241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Personal Brand</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600" dirty="0">
                <a:solidFill>
                  <a:srgbClr val="FFFF00"/>
                </a:solidFill>
              </a:rPr>
              <a:t>Who are you?</a:t>
            </a:r>
          </a:p>
          <a:p>
            <a:pPr marL="457200" indent="-457200">
              <a:buFont typeface="+mj-lt"/>
              <a:buAutoNum type="arabicPeriod"/>
            </a:pPr>
            <a:r>
              <a:rPr lang="en-US" sz="3600" dirty="0">
                <a:solidFill>
                  <a:srgbClr val="FFFF00"/>
                </a:solidFill>
              </a:rPr>
              <a:t>What do you do?</a:t>
            </a:r>
          </a:p>
          <a:p>
            <a:pPr marL="457200" indent="-457200">
              <a:buFont typeface="+mj-lt"/>
              <a:buAutoNum type="arabicPeriod"/>
            </a:pPr>
            <a:r>
              <a:rPr lang="en-US" sz="3600" dirty="0">
                <a:solidFill>
                  <a:srgbClr val="FFFF00"/>
                </a:solidFill>
              </a:rPr>
              <a:t>Who do you serve? </a:t>
            </a:r>
          </a:p>
          <a:p>
            <a:pPr marL="457200" indent="-457200">
              <a:buFont typeface="+mj-lt"/>
              <a:buAutoNum type="arabicPeriod"/>
            </a:pPr>
            <a:r>
              <a:rPr lang="en-US" sz="3600" dirty="0">
                <a:solidFill>
                  <a:srgbClr val="FFFF00"/>
                </a:solidFill>
              </a:rPr>
              <a:t>What are their needs?</a:t>
            </a:r>
          </a:p>
          <a:p>
            <a:pPr marL="457200" indent="-457200">
              <a:buFont typeface="+mj-lt"/>
              <a:buAutoNum type="arabicPeriod"/>
            </a:pPr>
            <a:r>
              <a:rPr lang="en-US" sz="3600" dirty="0">
                <a:solidFill>
                  <a:srgbClr val="FFFF00"/>
                </a:solidFill>
              </a:rPr>
              <a:t>What difference do you make? </a:t>
            </a:r>
          </a:p>
        </p:txBody>
      </p:sp>
      <p:sp>
        <p:nvSpPr>
          <p:cNvPr id="4" name="Date Placeholder 3"/>
          <p:cNvSpPr>
            <a:spLocks noGrp="1"/>
          </p:cNvSpPr>
          <p:nvPr>
            <p:ph type="dt" sz="half" idx="10"/>
          </p:nvPr>
        </p:nvSpPr>
        <p:spPr/>
        <p:txBody>
          <a:bodyPr/>
          <a:lstStyle/>
          <a:p>
            <a:pPr>
              <a:defRPr/>
            </a:pPr>
            <a:fld id="{E9C27688-7F5D-4679-BC2D-8E7A9F0137EF}"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7A6647-9F55-464D-8331-F5D91D826F6A}"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4051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Personal Brand Examples</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solidFill>
                  <a:schemeClr val="tx1"/>
                </a:solidFill>
              </a:rPr>
              <a:t>“I train entrepreneurs and creative people to take decisive action so they can get their greatest work into the world.”</a:t>
            </a:r>
          </a:p>
          <a:p>
            <a:pPr marL="457200" indent="-457200">
              <a:buFont typeface="+mj-lt"/>
              <a:buAutoNum type="arabicPeriod"/>
            </a:pPr>
            <a:r>
              <a:rPr lang="en-US" sz="2400" dirty="0">
                <a:solidFill>
                  <a:schemeClr val="tx1"/>
                </a:solidFill>
              </a:rPr>
              <a:t>“I design affordable apparel for men and women so they can look and feel their best.”</a:t>
            </a:r>
          </a:p>
          <a:p>
            <a:pPr marL="457200" indent="-457200">
              <a:buFont typeface="+mj-lt"/>
              <a:buAutoNum type="arabicPeriod"/>
            </a:pPr>
            <a:r>
              <a:rPr lang="en-US" sz="2400" dirty="0">
                <a:solidFill>
                  <a:schemeClr val="tx1"/>
                </a:solidFill>
              </a:rPr>
              <a:t>“I write books for children so when they fall asleep they have awesome dreams.”</a:t>
            </a:r>
          </a:p>
          <a:p>
            <a:pPr marL="457200" indent="-457200">
              <a:buFont typeface="+mj-lt"/>
              <a:buAutoNum type="arabicPeriod"/>
            </a:pPr>
            <a:r>
              <a:rPr lang="en-US" sz="2400" dirty="0">
                <a:solidFill>
                  <a:schemeClr val="tx1"/>
                </a:solidFill>
              </a:rPr>
              <a:t>“I teach job search to adults and teens so that they can have great lives supported by work they enjoy.”</a:t>
            </a:r>
          </a:p>
          <a:p>
            <a:pPr marL="457200" indent="-457200">
              <a:buFont typeface="+mj-lt"/>
              <a:buAutoNum type="arabicPeriod"/>
            </a:pPr>
            <a:r>
              <a:rPr lang="en-US" sz="2400" dirty="0">
                <a:solidFill>
                  <a:schemeClr val="tx1"/>
                </a:solidFill>
              </a:rPr>
              <a:t>“I design training programs for adults that make learning their jobs easy.”</a:t>
            </a:r>
          </a:p>
        </p:txBody>
      </p:sp>
      <p:sp>
        <p:nvSpPr>
          <p:cNvPr id="4" name="Date Placeholder 3"/>
          <p:cNvSpPr>
            <a:spLocks noGrp="1"/>
          </p:cNvSpPr>
          <p:nvPr>
            <p:ph type="dt" sz="half" idx="10"/>
          </p:nvPr>
        </p:nvSpPr>
        <p:spPr/>
        <p:txBody>
          <a:bodyPr/>
          <a:lstStyle/>
          <a:p>
            <a:pPr>
              <a:defRPr/>
            </a:pPr>
            <a:fld id="{B127787B-5BC8-4559-8E5F-1BC1BA41F06E}" type="datetime1">
              <a:rPr lang="en-US" smtClean="0">
                <a:solidFill>
                  <a:prstClr val="black">
                    <a:tint val="75000"/>
                  </a:prstClr>
                </a:solidFill>
              </a:r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Career Transition Ministries 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7A6647-9F55-464D-8331-F5D91D826F6A}"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3878303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Competition">
  <a:themeElements>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Suit on the move design template</Template>
  <TotalTime>150</TotalTime>
  <Words>1898</Words>
  <Application>Microsoft Office PowerPoint</Application>
  <PresentationFormat>On-screen Show (4:3)</PresentationFormat>
  <Paragraphs>541</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Georgia</vt:lpstr>
      <vt:lpstr>Times New Roman</vt:lpstr>
      <vt:lpstr>Trebuchet MS</vt:lpstr>
      <vt:lpstr>Tw Cen MT</vt:lpstr>
      <vt:lpstr>Verdana</vt:lpstr>
      <vt:lpstr>Wingdings</vt:lpstr>
      <vt:lpstr>Wingdings 2</vt:lpstr>
      <vt:lpstr>Competition</vt:lpstr>
      <vt:lpstr>Career Networking</vt:lpstr>
      <vt:lpstr>Agenda</vt:lpstr>
      <vt:lpstr>Where Does Job Search Networking Fit In?</vt:lpstr>
      <vt:lpstr>How Companies Hire</vt:lpstr>
      <vt:lpstr>Does Networking Work?</vt:lpstr>
      <vt:lpstr>Job Networking</vt:lpstr>
      <vt:lpstr>Where do you network?</vt:lpstr>
      <vt:lpstr>Your Personal Brand</vt:lpstr>
      <vt:lpstr>Personal Brand Examples</vt:lpstr>
      <vt:lpstr>Five Step Networking Process</vt:lpstr>
      <vt:lpstr>Target Company List</vt:lpstr>
      <vt:lpstr>PowerPoint Presentation</vt:lpstr>
      <vt:lpstr>Networking Levels</vt:lpstr>
      <vt:lpstr>The Job networking process</vt:lpstr>
      <vt:lpstr>Job Networking with Friends, Family, Outsiders</vt:lpstr>
      <vt:lpstr>Job Networking with  Insiders</vt:lpstr>
      <vt:lpstr> Job Networking with  Decision Makers</vt:lpstr>
      <vt:lpstr>Job Search Networking Plan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Networking</dc:title>
  <dc:creator>Joe Jones</dc:creator>
  <cp:lastModifiedBy>Joe Jones</cp:lastModifiedBy>
  <cp:revision>22</cp:revision>
  <dcterms:created xsi:type="dcterms:W3CDTF">2015-10-27T14:38:34Z</dcterms:created>
  <dcterms:modified xsi:type="dcterms:W3CDTF">2024-04-05T18:02:24Z</dcterms:modified>
</cp:coreProperties>
</file>